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4564638" cy="51206400"/>
  <p:notesSz cx="6819900" cy="9918700"/>
  <p:custDataLst>
    <p:tags r:id="rId5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83">
          <p15:clr>
            <a:srgbClr val="A4A3A4"/>
          </p15:clr>
        </p15:guide>
        <p15:guide id="2" pos="214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500" autoAdjust="0"/>
    <p:restoredTop sz="86972" autoAdjust="0"/>
  </p:normalViewPr>
  <p:slideViewPr>
    <p:cSldViewPr snapToGrid="0">
      <p:cViewPr varScale="1">
        <p:scale>
          <a:sx n="10" d="100"/>
          <a:sy n="10" d="100"/>
        </p:scale>
        <p:origin x="1992" y="-240"/>
      </p:cViewPr>
      <p:guideLst>
        <p:guide orient="horz" pos="20483"/>
        <p:guide pos="214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31F066F-3216-E943-AC17-B2636F886BD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55612" cy="4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67" tIns="43432" rIns="86867" bIns="43432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CF2C366-EB33-504B-840F-2FB1EF9DADA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1079" y="2"/>
            <a:ext cx="2957216" cy="4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67" tIns="43432" rIns="86867" bIns="43432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A78F547-0642-FA4E-AC6A-B16F6123F42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1475"/>
            <a:ext cx="2955612" cy="4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67" tIns="43432" rIns="86867" bIns="43432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1FBB9AC-24D7-3445-AF19-0044FA6A93C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1079" y="9421475"/>
            <a:ext cx="2957216" cy="4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67" tIns="43432" rIns="86867" bIns="43432" numCol="1" anchor="b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300">
                <a:solidFill>
                  <a:schemeClr val="tx1"/>
                </a:solidFill>
              </a:defRPr>
            </a:lvl1pPr>
          </a:lstStyle>
          <a:p>
            <a:fld id="{61D94EE7-11AD-41DC-8480-41D33B52294A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264184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08EA45F-FF44-DA47-AFAE-CD0CA65678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55612" cy="4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67" tIns="43432" rIns="86867" bIns="43432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314A4B3-1953-BD4A-9877-8C50ABEC16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61079" y="2"/>
            <a:ext cx="2957216" cy="4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67" tIns="43432" rIns="86867" bIns="43432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59000" y="749300"/>
            <a:ext cx="2505075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9C791161-1784-3A43-9331-7A5FF009012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2313" y="4710737"/>
            <a:ext cx="5455277" cy="445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67" tIns="43432" rIns="86867" bIns="43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595957E8-C61C-B140-B75A-FFC9F086C3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1475"/>
            <a:ext cx="2955612" cy="4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67" tIns="43432" rIns="86867" bIns="43432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CB2C237F-B258-104F-BE77-53695F4B9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1079" y="9421475"/>
            <a:ext cx="2957216" cy="4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67" tIns="43432" rIns="86867" bIns="43432" numCol="1" anchor="b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300">
                <a:solidFill>
                  <a:schemeClr val="tx1"/>
                </a:solidFill>
              </a:defRPr>
            </a:lvl1pPr>
          </a:lstStyle>
          <a:p>
            <a:fld id="{D8B8ECF2-E2E8-4D0F-A4F3-1D72AF379A62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284619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715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15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15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15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1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1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1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1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BB10F8B-AE7F-462C-8202-5F689C794B3C}" type="slidenum">
              <a:rPr lang="en-GB" altLang="de-DE" sz="1300"/>
              <a:pPr>
                <a:spcBef>
                  <a:spcPct val="0"/>
                </a:spcBef>
              </a:pPr>
              <a:t>1</a:t>
            </a:fld>
            <a:endParaRPr lang="en-GB" altLang="de-DE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92388" y="15906750"/>
            <a:ext cx="29379862" cy="1097597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184775" y="29016325"/>
            <a:ext cx="24195088" cy="130873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E3752-5B3E-4D3A-B360-9111A11067B5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0567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60F75C-7005-4E37-B546-4E5C0EFCF03B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88368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5060275" y="2051050"/>
            <a:ext cx="7775575" cy="4368958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28788" y="2051050"/>
            <a:ext cx="23179087" cy="43689588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57BF8-6683-4CD8-A732-43350E28D4D8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94348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94E555-70D9-4E19-95D3-70D677811EA5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36874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0500" y="32904113"/>
            <a:ext cx="29379863" cy="1017111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30500" y="21702713"/>
            <a:ext cx="29379863" cy="11201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7DF45-CF5C-4351-91B4-4EEFCF600E66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38510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28788" y="11947525"/>
            <a:ext cx="15476537" cy="3379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7357725" y="11947525"/>
            <a:ext cx="15478125" cy="3379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BEE8D-C1F2-4F8A-BEC3-B15FAD20702D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50907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8788" y="2051050"/>
            <a:ext cx="31107062" cy="85344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28788" y="11461750"/>
            <a:ext cx="15271750" cy="47767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728788" y="16238538"/>
            <a:ext cx="15271750" cy="29503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7557750" y="11461750"/>
            <a:ext cx="15278100" cy="47767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7557750" y="16238538"/>
            <a:ext cx="15278100" cy="29503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1F7B6-B73C-49E3-909D-34483E761F74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34308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A1BD-483D-4536-93B1-AF35E2BC343B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681387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A1DCB-E127-477A-8BB6-7930259C10B2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63262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8788" y="2038350"/>
            <a:ext cx="11371262" cy="86772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514388" y="2038350"/>
            <a:ext cx="19321462" cy="437038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28788" y="10715625"/>
            <a:ext cx="11371262" cy="35026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1E1AB-240A-4999-AC58-0E58BA716850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72857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5450" y="35844163"/>
            <a:ext cx="20737513" cy="42322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775450" y="4575175"/>
            <a:ext cx="20737513" cy="30724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775450" y="40076438"/>
            <a:ext cx="20737513" cy="60086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AFFCB-B3ED-48DF-A9C1-CBA461FA34C3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33652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28788" y="2051050"/>
            <a:ext cx="31107062" cy="853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590" tIns="208795" rIns="417590" bIns="2087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788" y="11947525"/>
            <a:ext cx="31107062" cy="3379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590" tIns="208795" rIns="417590" bIns="208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Textmasterformate durch Klicken bearbeiten</a:t>
            </a:r>
          </a:p>
          <a:p>
            <a:pPr lvl="1"/>
            <a:r>
              <a:rPr lang="en-GB" altLang="de-DE"/>
              <a:t>Zweite Ebene</a:t>
            </a:r>
          </a:p>
          <a:p>
            <a:pPr lvl="2"/>
            <a:r>
              <a:rPr lang="en-GB" altLang="de-DE"/>
              <a:t>Dritte Ebene</a:t>
            </a:r>
          </a:p>
          <a:p>
            <a:pPr lvl="3"/>
            <a:r>
              <a:rPr lang="en-GB" altLang="de-DE"/>
              <a:t>Vierte Ebene</a:t>
            </a:r>
          </a:p>
          <a:p>
            <a:pPr lvl="4"/>
            <a:r>
              <a:rPr lang="en-GB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FE6D9CA-CBC6-2E42-A051-84551D0B6C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28788" y="46628050"/>
            <a:ext cx="80645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7590" tIns="208795" rIns="417590" bIns="20879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65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CAE6C78-3A1B-7840-B4F2-ACB23FA6F9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811000" y="46628050"/>
            <a:ext cx="10942638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7590" tIns="208795" rIns="417590" bIns="20879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65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864415-462F-0340-A47A-E9B6EF8090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4771350" y="46628050"/>
            <a:ext cx="80645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7590" tIns="208795" rIns="417590" bIns="20879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500">
                <a:solidFill>
                  <a:schemeClr val="tx1"/>
                </a:solidFill>
              </a:defRPr>
            </a:lvl1pPr>
          </a:lstStyle>
          <a:p>
            <a:fld id="{16D1A08F-17A6-4DA0-B48F-89DFF94B255C}" type="slidenum">
              <a:rPr lang="en-GB" altLang="de-DE"/>
              <a:pPr/>
              <a:t>‹Nr.›</a:t>
            </a:fld>
            <a:endParaRPr lang="en-GB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73538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173538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2pPr>
      <a:lvl3pPr algn="ctr" defTabSz="4173538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3pPr>
      <a:lvl4pPr algn="ctr" defTabSz="4173538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4pPr>
      <a:lvl5pPr algn="ctr" defTabSz="4173538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5pPr>
      <a:lvl6pPr marL="457200" algn="ctr" defTabSz="4173538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6pPr>
      <a:lvl7pPr marL="914400" algn="ctr" defTabSz="4173538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7pPr>
      <a:lvl8pPr marL="1371600" algn="ctr" defTabSz="4173538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8pPr>
      <a:lvl9pPr marL="1828800" algn="ctr" defTabSz="4173538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9pPr>
    </p:titleStyle>
    <p:bodyStyle>
      <a:lvl1pPr marL="1563688" indent="-1563688" algn="l" defTabSz="4173538" rtl="0" eaLnBrk="0" fontAlgn="base" hangingPunct="0">
        <a:spcBef>
          <a:spcPct val="20000"/>
        </a:spcBef>
        <a:spcAft>
          <a:spcPct val="0"/>
        </a:spcAft>
        <a:buChar char="•"/>
        <a:defRPr sz="14800">
          <a:solidFill>
            <a:schemeClr val="tx1"/>
          </a:solidFill>
          <a:latin typeface="+mn-lt"/>
          <a:ea typeface="+mn-ea"/>
          <a:cs typeface="+mn-cs"/>
        </a:defRPr>
      </a:lvl1pPr>
      <a:lvl2pPr marL="3389313" indent="-1300163" algn="l" defTabSz="4173538" rtl="0" eaLnBrk="0" fontAlgn="base" hangingPunct="0">
        <a:spcBef>
          <a:spcPct val="20000"/>
        </a:spcBef>
        <a:spcAft>
          <a:spcPct val="0"/>
        </a:spcAft>
        <a:buChar char="–"/>
        <a:defRPr sz="12600">
          <a:solidFill>
            <a:schemeClr val="tx1"/>
          </a:solidFill>
          <a:latin typeface="+mn-lt"/>
        </a:defRPr>
      </a:lvl2pPr>
      <a:lvl3pPr marL="5218113" indent="-1042988" algn="l" defTabSz="4173538" rtl="0" eaLnBrk="0" fontAlgn="base" hangingPunct="0">
        <a:spcBef>
          <a:spcPct val="20000"/>
        </a:spcBef>
        <a:spcAft>
          <a:spcPct val="0"/>
        </a:spcAft>
        <a:buChar char="•"/>
        <a:defRPr sz="10900">
          <a:solidFill>
            <a:schemeClr val="tx1"/>
          </a:solidFill>
          <a:latin typeface="+mn-lt"/>
        </a:defRPr>
      </a:lvl3pPr>
      <a:lvl4pPr marL="7307263" indent="-1042988" algn="l" defTabSz="4173538" rtl="0" eaLnBrk="0" fontAlgn="base" hangingPunct="0">
        <a:spcBef>
          <a:spcPct val="20000"/>
        </a:spcBef>
        <a:spcAft>
          <a:spcPct val="0"/>
        </a:spcAft>
        <a:buChar char="–"/>
        <a:defRPr sz="9200">
          <a:solidFill>
            <a:schemeClr val="tx1"/>
          </a:solidFill>
          <a:latin typeface="+mn-lt"/>
        </a:defRPr>
      </a:lvl4pPr>
      <a:lvl5pPr marL="9390063" indent="-1036638" algn="l" defTabSz="4173538" rtl="0" eaLnBrk="0" fontAlgn="base" hangingPunct="0">
        <a:spcBef>
          <a:spcPct val="20000"/>
        </a:spcBef>
        <a:spcAft>
          <a:spcPct val="0"/>
        </a:spcAft>
        <a:buChar char="»"/>
        <a:defRPr sz="9200">
          <a:solidFill>
            <a:schemeClr val="tx1"/>
          </a:solidFill>
          <a:latin typeface="+mn-lt"/>
        </a:defRPr>
      </a:lvl5pPr>
      <a:lvl6pPr marL="9848850" indent="-1038225" algn="l" defTabSz="4173538" rtl="0" fontAlgn="base">
        <a:spcBef>
          <a:spcPct val="20000"/>
        </a:spcBef>
        <a:spcAft>
          <a:spcPct val="0"/>
        </a:spcAft>
        <a:buChar char="»"/>
        <a:defRPr sz="9200">
          <a:solidFill>
            <a:schemeClr val="tx1"/>
          </a:solidFill>
          <a:latin typeface="+mn-lt"/>
        </a:defRPr>
      </a:lvl6pPr>
      <a:lvl7pPr marL="10306050" indent="-1038225" algn="l" defTabSz="4173538" rtl="0" fontAlgn="base">
        <a:spcBef>
          <a:spcPct val="20000"/>
        </a:spcBef>
        <a:spcAft>
          <a:spcPct val="0"/>
        </a:spcAft>
        <a:buChar char="»"/>
        <a:defRPr sz="9200">
          <a:solidFill>
            <a:schemeClr val="tx1"/>
          </a:solidFill>
          <a:latin typeface="+mn-lt"/>
        </a:defRPr>
      </a:lvl7pPr>
      <a:lvl8pPr marL="10763250" indent="-1038225" algn="l" defTabSz="4173538" rtl="0" fontAlgn="base">
        <a:spcBef>
          <a:spcPct val="20000"/>
        </a:spcBef>
        <a:spcAft>
          <a:spcPct val="0"/>
        </a:spcAft>
        <a:buChar char="»"/>
        <a:defRPr sz="9200">
          <a:solidFill>
            <a:schemeClr val="tx1"/>
          </a:solidFill>
          <a:latin typeface="+mn-lt"/>
        </a:defRPr>
      </a:lvl8pPr>
      <a:lvl9pPr marL="11220450" indent="-1038225" algn="l" defTabSz="4173538" rtl="0" fontAlgn="base">
        <a:spcBef>
          <a:spcPct val="20000"/>
        </a:spcBef>
        <a:spcAft>
          <a:spcPct val="0"/>
        </a:spcAft>
        <a:buChar char="»"/>
        <a:defRPr sz="9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.emf"/><Relationship Id="rId26" Type="http://schemas.openxmlformats.org/officeDocument/2006/relationships/image" Target="../media/image18.jpeg"/><Relationship Id="rId39" Type="http://schemas.openxmlformats.org/officeDocument/2006/relationships/oleObject" Target="../embeddings/oleObject9.bin"/><Relationship Id="rId21" Type="http://schemas.openxmlformats.org/officeDocument/2006/relationships/image" Target="../media/image13.png"/><Relationship Id="rId34" Type="http://schemas.openxmlformats.org/officeDocument/2006/relationships/image" Target="../media/image6.png"/><Relationship Id="rId42" Type="http://schemas.openxmlformats.org/officeDocument/2006/relationships/image" Target="../media/image20.png"/><Relationship Id="rId47" Type="http://schemas.openxmlformats.org/officeDocument/2006/relationships/oleObject" Target="../embeddings/oleObject10.bin"/><Relationship Id="rId50" Type="http://schemas.openxmlformats.org/officeDocument/2006/relationships/image" Target="../media/image26.png"/><Relationship Id="rId55" Type="http://schemas.openxmlformats.org/officeDocument/2006/relationships/image" Target="../media/image31.png"/><Relationship Id="rId63" Type="http://schemas.openxmlformats.org/officeDocument/2006/relationships/image" Target="../media/image39.jpeg"/><Relationship Id="rId68" Type="http://schemas.openxmlformats.org/officeDocument/2006/relationships/image" Target="../media/image44.jpeg"/><Relationship Id="rId76" Type="http://schemas.openxmlformats.org/officeDocument/2006/relationships/image" Target="../media/image52.png"/><Relationship Id="rId7" Type="http://schemas.openxmlformats.org/officeDocument/2006/relationships/tags" Target="../tags/tag7.xml"/><Relationship Id="rId71" Type="http://schemas.openxmlformats.org/officeDocument/2006/relationships/image" Target="../media/image47.jpeg"/><Relationship Id="rId2" Type="http://schemas.openxmlformats.org/officeDocument/2006/relationships/tags" Target="../tags/tag2.xml"/><Relationship Id="rId16" Type="http://schemas.openxmlformats.org/officeDocument/2006/relationships/image" Target="../media/image1.emf"/><Relationship Id="rId29" Type="http://schemas.openxmlformats.org/officeDocument/2006/relationships/oleObject" Target="../embeddings/oleObject4.bin"/><Relationship Id="rId11" Type="http://schemas.openxmlformats.org/officeDocument/2006/relationships/video" Target="\C:\Users\rkrueger\Documents\Diavortr&#228;ge\DBS_Daniel_Timmermann\intro_FOG.wmv" TargetMode="External"/><Relationship Id="rId24" Type="http://schemas.openxmlformats.org/officeDocument/2006/relationships/image" Target="../media/image16.png"/><Relationship Id="rId32" Type="http://schemas.openxmlformats.org/officeDocument/2006/relationships/image" Target="../media/image5.png"/><Relationship Id="rId37" Type="http://schemas.openxmlformats.org/officeDocument/2006/relationships/oleObject" Target="../embeddings/oleObject8.bin"/><Relationship Id="rId40" Type="http://schemas.openxmlformats.org/officeDocument/2006/relationships/image" Target="../media/image9.png"/><Relationship Id="rId45" Type="http://schemas.openxmlformats.org/officeDocument/2006/relationships/image" Target="../media/image23.jpeg"/><Relationship Id="rId53" Type="http://schemas.openxmlformats.org/officeDocument/2006/relationships/image" Target="../media/image29.png"/><Relationship Id="rId58" Type="http://schemas.openxmlformats.org/officeDocument/2006/relationships/image" Target="../media/image34.png"/><Relationship Id="rId66" Type="http://schemas.openxmlformats.org/officeDocument/2006/relationships/image" Target="../media/image42.jpeg"/><Relationship Id="rId74" Type="http://schemas.openxmlformats.org/officeDocument/2006/relationships/image" Target="../media/image50.png"/><Relationship Id="rId79" Type="http://schemas.openxmlformats.org/officeDocument/2006/relationships/image" Target="../media/image55.png"/><Relationship Id="rId5" Type="http://schemas.openxmlformats.org/officeDocument/2006/relationships/tags" Target="../tags/tag5.xml"/><Relationship Id="rId61" Type="http://schemas.openxmlformats.org/officeDocument/2006/relationships/image" Target="../media/image37.png"/><Relationship Id="rId10" Type="http://schemas.openxmlformats.org/officeDocument/2006/relationships/tags" Target="../tags/tag10.xml"/><Relationship Id="rId19" Type="http://schemas.openxmlformats.org/officeDocument/2006/relationships/image" Target="../media/image11.wmf"/><Relationship Id="rId31" Type="http://schemas.openxmlformats.org/officeDocument/2006/relationships/oleObject" Target="../embeddings/oleObject5.bin"/><Relationship Id="rId44" Type="http://schemas.openxmlformats.org/officeDocument/2006/relationships/image" Target="../media/image22.jpeg"/><Relationship Id="rId52" Type="http://schemas.openxmlformats.org/officeDocument/2006/relationships/image" Target="../media/image28.png"/><Relationship Id="rId60" Type="http://schemas.openxmlformats.org/officeDocument/2006/relationships/image" Target="../media/image36.png"/><Relationship Id="rId65" Type="http://schemas.openxmlformats.org/officeDocument/2006/relationships/image" Target="../media/image41.jpeg"/><Relationship Id="rId73" Type="http://schemas.openxmlformats.org/officeDocument/2006/relationships/image" Target="../media/image49.jpeg"/><Relationship Id="rId78" Type="http://schemas.openxmlformats.org/officeDocument/2006/relationships/image" Target="../media/image54.png"/><Relationship Id="rId81" Type="http://schemas.openxmlformats.org/officeDocument/2006/relationships/image" Target="../media/image57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14.png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4.png"/><Relationship Id="rId35" Type="http://schemas.openxmlformats.org/officeDocument/2006/relationships/oleObject" Target="../embeddings/oleObject7.bin"/><Relationship Id="rId43" Type="http://schemas.openxmlformats.org/officeDocument/2006/relationships/image" Target="../media/image21.png"/><Relationship Id="rId48" Type="http://schemas.openxmlformats.org/officeDocument/2006/relationships/image" Target="../media/image10.png"/><Relationship Id="rId56" Type="http://schemas.openxmlformats.org/officeDocument/2006/relationships/image" Target="../media/image32.png"/><Relationship Id="rId64" Type="http://schemas.openxmlformats.org/officeDocument/2006/relationships/image" Target="../media/image40.png"/><Relationship Id="rId69" Type="http://schemas.openxmlformats.org/officeDocument/2006/relationships/image" Target="../media/image45.tiff"/><Relationship Id="rId77" Type="http://schemas.openxmlformats.org/officeDocument/2006/relationships/image" Target="../media/image53.png"/><Relationship Id="rId8" Type="http://schemas.openxmlformats.org/officeDocument/2006/relationships/tags" Target="../tags/tag8.xml"/><Relationship Id="rId51" Type="http://schemas.openxmlformats.org/officeDocument/2006/relationships/image" Target="../media/image27.png"/><Relationship Id="rId72" Type="http://schemas.openxmlformats.org/officeDocument/2006/relationships/image" Target="../media/image48.jpeg"/><Relationship Id="rId80" Type="http://schemas.openxmlformats.org/officeDocument/2006/relationships/image" Target="../media/image56.jpeg"/><Relationship Id="rId3" Type="http://schemas.openxmlformats.org/officeDocument/2006/relationships/tags" Target="../tags/tag3.xml"/><Relationship Id="rId12" Type="http://schemas.openxmlformats.org/officeDocument/2006/relationships/tags" Target="../tags/tag11.xml"/><Relationship Id="rId17" Type="http://schemas.openxmlformats.org/officeDocument/2006/relationships/oleObject" Target="../embeddings/oleObject2.bin"/><Relationship Id="rId25" Type="http://schemas.openxmlformats.org/officeDocument/2006/relationships/image" Target="../media/image17.png"/><Relationship Id="rId33" Type="http://schemas.openxmlformats.org/officeDocument/2006/relationships/oleObject" Target="../embeddings/oleObject6.bin"/><Relationship Id="rId38" Type="http://schemas.openxmlformats.org/officeDocument/2006/relationships/image" Target="../media/image8.png"/><Relationship Id="rId46" Type="http://schemas.openxmlformats.org/officeDocument/2006/relationships/image" Target="../media/image24.jpeg"/><Relationship Id="rId59" Type="http://schemas.openxmlformats.org/officeDocument/2006/relationships/image" Target="../media/image35.png"/><Relationship Id="rId67" Type="http://schemas.openxmlformats.org/officeDocument/2006/relationships/image" Target="../media/image43.jpeg"/><Relationship Id="rId20" Type="http://schemas.openxmlformats.org/officeDocument/2006/relationships/image" Target="../media/image12.jpeg"/><Relationship Id="rId41" Type="http://schemas.openxmlformats.org/officeDocument/2006/relationships/image" Target="../media/image19.png"/><Relationship Id="rId54" Type="http://schemas.openxmlformats.org/officeDocument/2006/relationships/image" Target="../media/image30.png"/><Relationship Id="rId62" Type="http://schemas.openxmlformats.org/officeDocument/2006/relationships/image" Target="../media/image38.png"/><Relationship Id="rId70" Type="http://schemas.openxmlformats.org/officeDocument/2006/relationships/image" Target="../media/image46.jpeg"/><Relationship Id="rId75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6" Type="http://schemas.openxmlformats.org/officeDocument/2006/relationships/tags" Target="../tags/tag6.xml"/><Relationship Id="rId15" Type="http://schemas.openxmlformats.org/officeDocument/2006/relationships/oleObject" Target="../embeddings/oleObject1.bin"/><Relationship Id="rId23" Type="http://schemas.openxmlformats.org/officeDocument/2006/relationships/image" Target="../media/image15.png"/><Relationship Id="rId28" Type="http://schemas.openxmlformats.org/officeDocument/2006/relationships/image" Target="../media/image3.wmf"/><Relationship Id="rId36" Type="http://schemas.openxmlformats.org/officeDocument/2006/relationships/image" Target="../media/image7.png"/><Relationship Id="rId49" Type="http://schemas.openxmlformats.org/officeDocument/2006/relationships/image" Target="../media/image25.png"/><Relationship Id="rId57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AutoShape 230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527636" y="36609235"/>
            <a:ext cx="15919987" cy="6733982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rgbClr val="475471"/>
            </a:solidFill>
            <a:miter lim="800000"/>
            <a:headEnd/>
            <a:tailEnd/>
          </a:ln>
          <a:effectLst>
            <a:outerShdw dist="117088" dir="2963922" algn="ctr" rotWithShape="0">
              <a:srgbClr val="000066"/>
            </a:outerShdw>
          </a:effectLst>
        </p:spPr>
        <p:txBody>
          <a:bodyPr lIns="0" tIns="36000" rIns="72000" bIns="36000"/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3200"/>
          </a:p>
        </p:txBody>
      </p:sp>
      <p:sp>
        <p:nvSpPr>
          <p:cNvPr id="237" name="AutoShape 230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533742" y="43686668"/>
            <a:ext cx="15913882" cy="6733982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rgbClr val="475471"/>
            </a:solidFill>
            <a:miter lim="800000"/>
            <a:headEnd/>
            <a:tailEnd/>
          </a:ln>
          <a:effectLst>
            <a:outerShdw dist="117088" dir="2963922" algn="ctr" rotWithShape="0">
              <a:srgbClr val="000066"/>
            </a:outerShdw>
          </a:effectLst>
        </p:spPr>
        <p:txBody>
          <a:bodyPr lIns="0" tIns="36000" rIns="72000" bIns="36000"/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3200"/>
          </a:p>
        </p:txBody>
      </p:sp>
      <p:sp>
        <p:nvSpPr>
          <p:cNvPr id="236" name="AutoShape 230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32122" y="43670576"/>
            <a:ext cx="16006783" cy="6733982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rgbClr val="475471"/>
            </a:solidFill>
            <a:miter lim="800000"/>
            <a:headEnd/>
            <a:tailEnd/>
          </a:ln>
          <a:effectLst>
            <a:outerShdw dist="117088" dir="2963922" algn="ctr" rotWithShape="0">
              <a:srgbClr val="000066"/>
            </a:outerShdw>
          </a:effectLst>
        </p:spPr>
        <p:txBody>
          <a:bodyPr lIns="0" tIns="36000" rIns="72000" bIns="36000"/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3200"/>
          </a:p>
        </p:txBody>
      </p:sp>
      <p:sp>
        <p:nvSpPr>
          <p:cNvPr id="235" name="AutoShape 23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93082" y="36595275"/>
            <a:ext cx="16006783" cy="6733982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rgbClr val="475471"/>
            </a:solidFill>
            <a:miter lim="800000"/>
            <a:headEnd/>
            <a:tailEnd/>
          </a:ln>
          <a:effectLst>
            <a:outerShdw dist="117088" dir="2963922" algn="ctr" rotWithShape="0">
              <a:srgbClr val="000066"/>
            </a:outerShdw>
          </a:effectLst>
        </p:spPr>
        <p:txBody>
          <a:bodyPr lIns="0" tIns="36000" rIns="72000" bIns="36000"/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3200"/>
          </a:p>
        </p:txBody>
      </p:sp>
      <p:graphicFrame>
        <p:nvGraphicFramePr>
          <p:cNvPr id="15364" name="Object 139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2" name="think-cell Slide" r:id="rId15" imgW="0" imgH="0" progId="TCLayout.ActiveDocument.1">
                  <p:embed/>
                </p:oleObj>
              </mc:Choice>
              <mc:Fallback>
                <p:oleObj name="think-cell Slide" r:id="rId15" imgW="0" imgH="0" progId="TCLayout.ActiveDocument.1">
                  <p:embed/>
                  <p:pic>
                    <p:nvPicPr>
                      <p:cNvPr id="0" name="Object 13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Rechteck 4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81673" y="8770943"/>
            <a:ext cx="15213013" cy="1346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685800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8500"/>
              </a:lnSpc>
              <a:spcBef>
                <a:spcPts val="1200"/>
              </a:spcBef>
              <a:buFontTx/>
              <a:buChar char="-"/>
            </a:pP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Rotation</a:t>
            </a:r>
            <a:r>
              <a:rPr lang="de-DE" alt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 durch Abteilungen der Neurologie</a:t>
            </a:r>
          </a:p>
          <a:p>
            <a:pPr eaLnBrk="1" hangingPunct="1">
              <a:lnSpc>
                <a:spcPts val="8500"/>
              </a:lnSpc>
              <a:spcBef>
                <a:spcPts val="1200"/>
              </a:spcBef>
              <a:buFontTx/>
              <a:buChar char="-"/>
            </a:pP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Selbstständige</a:t>
            </a:r>
            <a:r>
              <a:rPr lang="de-DE" alt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Betreuung</a:t>
            </a:r>
            <a:r>
              <a:rPr lang="de-DE" alt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 von Patienten</a:t>
            </a:r>
          </a:p>
          <a:p>
            <a:pPr eaLnBrk="1" hangingPunct="1">
              <a:lnSpc>
                <a:spcPts val="8500"/>
              </a:lnSpc>
              <a:spcBef>
                <a:spcPts val="1200"/>
              </a:spcBef>
              <a:buFontTx/>
              <a:buChar char="-"/>
            </a:pPr>
            <a:r>
              <a:rPr lang="de-DE" alt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Selbstständige Erstellung von </a:t>
            </a: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Arztbriefen</a:t>
            </a:r>
          </a:p>
          <a:p>
            <a:pPr eaLnBrk="1" hangingPunct="1">
              <a:lnSpc>
                <a:spcPts val="8500"/>
              </a:lnSpc>
              <a:spcBef>
                <a:spcPts val="1200"/>
              </a:spcBef>
              <a:buFontTx/>
              <a:buChar char="-"/>
            </a:pP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Lumbalpunktionen</a:t>
            </a:r>
          </a:p>
          <a:p>
            <a:pPr eaLnBrk="1" hangingPunct="1">
              <a:lnSpc>
                <a:spcPts val="8500"/>
              </a:lnSpc>
              <a:spcBef>
                <a:spcPts val="1200"/>
              </a:spcBef>
              <a:buFontTx/>
              <a:buChar char="-"/>
            </a:pPr>
            <a:r>
              <a:rPr lang="de-DE" alt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Vorstellung von Patienten in </a:t>
            </a: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Konferenzen</a:t>
            </a:r>
          </a:p>
          <a:p>
            <a:pPr eaLnBrk="1" hangingPunct="1">
              <a:lnSpc>
                <a:spcPts val="8500"/>
              </a:lnSpc>
              <a:spcBef>
                <a:spcPts val="1200"/>
              </a:spcBef>
              <a:buFontTx/>
              <a:buChar char="-"/>
            </a:pPr>
            <a:r>
              <a:rPr lang="de-DE" alt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Begleitung durch </a:t>
            </a: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Mentoren</a:t>
            </a:r>
          </a:p>
          <a:p>
            <a:pPr eaLnBrk="1" hangingPunct="1">
              <a:lnSpc>
                <a:spcPts val="8500"/>
              </a:lnSpc>
              <a:spcBef>
                <a:spcPts val="1200"/>
              </a:spcBef>
              <a:buFontTx/>
              <a:buChar char="-"/>
            </a:pP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Übung </a:t>
            </a:r>
            <a:r>
              <a:rPr lang="de-DE" alt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von</a:t>
            </a: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 mündlichen Examina</a:t>
            </a:r>
          </a:p>
          <a:p>
            <a:pPr eaLnBrk="1" hangingPunct="1">
              <a:lnSpc>
                <a:spcPts val="8500"/>
              </a:lnSpc>
              <a:spcBef>
                <a:spcPts val="1200"/>
              </a:spcBef>
              <a:buFontTx/>
              <a:buChar char="-"/>
            </a:pPr>
            <a:r>
              <a:rPr lang="de-DE" alt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Regelmäßiger </a:t>
            </a: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PJ-Unterricht</a:t>
            </a:r>
          </a:p>
          <a:p>
            <a:pPr eaLnBrk="1" hangingPunct="1">
              <a:lnSpc>
                <a:spcPts val="8500"/>
              </a:lnSpc>
              <a:spcBef>
                <a:spcPts val="1200"/>
              </a:spcBef>
              <a:buFontTx/>
              <a:buChar char="-"/>
            </a:pPr>
            <a:r>
              <a:rPr lang="de-DE" alt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Vielseitiges </a:t>
            </a: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Fortbildungsprogramm</a:t>
            </a:r>
          </a:p>
          <a:p>
            <a:pPr eaLnBrk="1" hangingPunct="1">
              <a:lnSpc>
                <a:spcPts val="8500"/>
              </a:lnSpc>
              <a:spcBef>
                <a:spcPts val="1200"/>
              </a:spcBef>
              <a:buFontTx/>
              <a:buChar char="-"/>
            </a:pPr>
            <a:r>
              <a:rPr lang="de-DE" alt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Weiterbildung auf allen Gebieten zu aktuellen </a:t>
            </a:r>
            <a:r>
              <a:rPr lang="de-DE" altLang="de-DE" sz="5500" b="1" dirty="0">
                <a:latin typeface="Calibri" panose="020F0502020204030204" pitchFamily="34" charset="0"/>
                <a:cs typeface="Calibri" panose="020F0502020204030204" pitchFamily="34" charset="0"/>
              </a:rPr>
              <a:t>wissenschaftlichen Projekten</a:t>
            </a:r>
          </a:p>
        </p:txBody>
      </p:sp>
      <p:cxnSp>
        <p:nvCxnSpPr>
          <p:cNvPr id="15379" name="Gerade Verbindung 113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313641" y="42659701"/>
            <a:ext cx="14401800" cy="128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5380" name="Textfeld 75"/>
          <p:cNvSpPr txBox="1">
            <a:spLocks noChangeArrowheads="1"/>
          </p:cNvSpPr>
          <p:nvPr/>
        </p:nvSpPr>
        <p:spPr bwMode="auto">
          <a:xfrm>
            <a:off x="18188726" y="36692720"/>
            <a:ext cx="153455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Schwerpunkt Vaskuläre Neurologie </a:t>
            </a:r>
            <a:r>
              <a:rPr lang="de-DE" alt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(Prof. Dr. U. Ziemann)</a:t>
            </a:r>
            <a:endParaRPr lang="en-GB" altLang="de-DE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82" name="Textfeld 83"/>
          <p:cNvSpPr txBox="1">
            <a:spLocks noChangeArrowheads="1"/>
          </p:cNvSpPr>
          <p:nvPr/>
        </p:nvSpPr>
        <p:spPr bwMode="auto">
          <a:xfrm>
            <a:off x="3139224" y="36681548"/>
            <a:ext cx="126285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Schwerpunkt Epileptologie </a:t>
            </a:r>
            <a:r>
              <a:rPr lang="de-DE" alt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(Prof. Dr. H. Lerche)</a:t>
            </a:r>
          </a:p>
        </p:txBody>
      </p:sp>
      <p:sp>
        <p:nvSpPr>
          <p:cNvPr id="15384" name="Textfeld 101"/>
          <p:cNvSpPr txBox="1">
            <a:spLocks noChangeArrowheads="1"/>
          </p:cNvSpPr>
          <p:nvPr/>
        </p:nvSpPr>
        <p:spPr bwMode="auto">
          <a:xfrm>
            <a:off x="2405105" y="43754612"/>
            <a:ext cx="13542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Schwerpunkt Neurodegeneration </a:t>
            </a:r>
            <a:r>
              <a:rPr lang="de-DE" alt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(Prof. Dr. T. Gasser)</a:t>
            </a:r>
          </a:p>
        </p:txBody>
      </p:sp>
      <p:sp>
        <p:nvSpPr>
          <p:cNvPr id="15389" name="Text Box 899"/>
          <p:cNvSpPr txBox="1">
            <a:spLocks noChangeArrowheads="1"/>
          </p:cNvSpPr>
          <p:nvPr/>
        </p:nvSpPr>
        <p:spPr bwMode="auto">
          <a:xfrm>
            <a:off x="2032894" y="37548979"/>
            <a:ext cx="365780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Genetik der Epilepsien</a:t>
            </a:r>
          </a:p>
        </p:txBody>
      </p:sp>
      <p:sp>
        <p:nvSpPr>
          <p:cNvPr id="15390" name="Text Box 928"/>
          <p:cNvSpPr txBox="1">
            <a:spLocks noChangeArrowheads="1"/>
          </p:cNvSpPr>
          <p:nvPr/>
        </p:nvSpPr>
        <p:spPr bwMode="auto">
          <a:xfrm>
            <a:off x="6725971" y="37543368"/>
            <a:ext cx="5562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In vitro Funktionsanalysen</a:t>
            </a:r>
          </a:p>
        </p:txBody>
      </p:sp>
      <p:graphicFrame>
        <p:nvGraphicFramePr>
          <p:cNvPr id="1539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083512"/>
              </p:ext>
            </p:extLst>
          </p:nvPr>
        </p:nvGraphicFramePr>
        <p:xfrm>
          <a:off x="1221234" y="38179125"/>
          <a:ext cx="5248266" cy="2885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3" name="CorelDRAW" r:id="rId17" imgW="0" imgH="0" progId="CorelDRAW.Graphic.14">
                  <p:embed/>
                </p:oleObj>
              </mc:Choice>
              <mc:Fallback>
                <p:oleObj name="CorelDRAW" r:id="rId17" imgW="0" imgH="0" progId="CorelDRAW.Graphic.1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234" y="38179125"/>
                        <a:ext cx="5248266" cy="28851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92" name="Picture 38" descr="Slide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29396" r="1968" b="30446"/>
          <a:stretch>
            <a:fillRect/>
          </a:stretch>
        </p:blipFill>
        <p:spPr bwMode="auto">
          <a:xfrm>
            <a:off x="9095691" y="41269051"/>
            <a:ext cx="36274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7">
            <a:extLst>
              <a:ext uri="{FF2B5EF4-FFF2-40B4-BE49-F238E27FC236}">
                <a16:creationId xmlns:a16="http://schemas.microsoft.com/office/drawing/2014/main" id="{77364211-0C90-2E49-9B7F-8414413D7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918" y="39828989"/>
            <a:ext cx="4988341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3000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Multi </a:t>
            </a:r>
            <a:r>
              <a:rPr lang="de-DE" sz="3000" dirty="0" err="1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Electrode</a:t>
            </a:r>
            <a:r>
              <a:rPr lang="de-DE" sz="3000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Arrays (MEA)</a:t>
            </a:r>
          </a:p>
        </p:txBody>
      </p:sp>
      <p:pic>
        <p:nvPicPr>
          <p:cNvPr id="15394" name="Picture 6" descr="Figure 1 neu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59218" b="79396"/>
          <a:stretch>
            <a:fillRect/>
          </a:stretch>
        </p:blipFill>
        <p:spPr bwMode="auto">
          <a:xfrm>
            <a:off x="6616016" y="41546864"/>
            <a:ext cx="1465262" cy="13874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95" name="Text Box 2"/>
          <p:cNvSpPr txBox="1">
            <a:spLocks noChangeArrowheads="1"/>
          </p:cNvSpPr>
          <p:nvPr/>
        </p:nvSpPr>
        <p:spPr bwMode="auto">
          <a:xfrm>
            <a:off x="6796991" y="38068651"/>
            <a:ext cx="2927350" cy="4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de-DE" altLang="de-DE" sz="26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K+ Strom</a:t>
            </a:r>
          </a:p>
        </p:txBody>
      </p:sp>
      <p:sp>
        <p:nvSpPr>
          <p:cNvPr id="15396" name="Textfeld 12"/>
          <p:cNvSpPr txBox="1">
            <a:spLocks noChangeArrowheads="1"/>
          </p:cNvSpPr>
          <p:nvPr/>
        </p:nvSpPr>
        <p:spPr bwMode="auto">
          <a:xfrm>
            <a:off x="9232216" y="42658114"/>
            <a:ext cx="34528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6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Immunohistochemie</a:t>
            </a:r>
            <a:endParaRPr lang="de-DE" altLang="de-DE" sz="2600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pic>
        <p:nvPicPr>
          <p:cNvPr id="15397" name="Picture 61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9843" r="90211" b="73828"/>
          <a:stretch>
            <a:fillRect/>
          </a:stretch>
        </p:blipFill>
        <p:spPr bwMode="auto">
          <a:xfrm>
            <a:off x="13739700" y="38195721"/>
            <a:ext cx="1232222" cy="135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Text Box 57">
            <a:extLst>
              <a:ext uri="{FF2B5EF4-FFF2-40B4-BE49-F238E27FC236}">
                <a16:creationId xmlns:a16="http://schemas.microsoft.com/office/drawing/2014/main" id="{F0A04D6B-D2CE-3045-93C0-080D1849E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403" y="41858014"/>
            <a:ext cx="3328988" cy="49244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26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Gedächtnis </a:t>
            </a:r>
            <a:r>
              <a:rPr lang="de-DE" sz="26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fMRI</a:t>
            </a:r>
            <a:endParaRPr lang="de-DE" sz="26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 Box 57">
            <a:extLst>
              <a:ext uri="{FF2B5EF4-FFF2-40B4-BE49-F238E27FC236}">
                <a16:creationId xmlns:a16="http://schemas.microsoft.com/office/drawing/2014/main" id="{9717484B-5150-8246-BEDF-09B1C2332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646" y="37538425"/>
            <a:ext cx="2936875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3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Klinische Studien</a:t>
            </a:r>
          </a:p>
        </p:txBody>
      </p:sp>
      <p:grpSp>
        <p:nvGrpSpPr>
          <p:cNvPr id="15401" name="Group 146"/>
          <p:cNvGrpSpPr>
            <a:grpSpLocks/>
          </p:cNvGrpSpPr>
          <p:nvPr/>
        </p:nvGrpSpPr>
        <p:grpSpPr bwMode="auto">
          <a:xfrm>
            <a:off x="3998228" y="41594489"/>
            <a:ext cx="1508125" cy="1604962"/>
            <a:chOff x="1351" y="6452"/>
            <a:chExt cx="5778" cy="6509"/>
          </a:xfrm>
        </p:grpSpPr>
        <p:sp>
          <p:nvSpPr>
            <p:cNvPr id="15514" name="Rectangle 147"/>
            <p:cNvSpPr>
              <a:spLocks noChangeArrowheads="1"/>
            </p:cNvSpPr>
            <p:nvPr/>
          </p:nvSpPr>
          <p:spPr bwMode="auto">
            <a:xfrm>
              <a:off x="1351" y="9124"/>
              <a:ext cx="3092" cy="25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515" name="Rectangle 148"/>
            <p:cNvSpPr>
              <a:spLocks noChangeArrowheads="1"/>
            </p:cNvSpPr>
            <p:nvPr/>
          </p:nvSpPr>
          <p:spPr bwMode="auto">
            <a:xfrm>
              <a:off x="1351" y="9124"/>
              <a:ext cx="3092" cy="256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pic>
          <p:nvPicPr>
            <p:cNvPr id="15516" name="Picture 14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" y="9124"/>
              <a:ext cx="3092" cy="2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17" name="Line 150"/>
            <p:cNvSpPr>
              <a:spLocks noChangeShapeType="1"/>
            </p:cNvSpPr>
            <p:nvPr/>
          </p:nvSpPr>
          <p:spPr bwMode="auto">
            <a:xfrm>
              <a:off x="1351" y="9124"/>
              <a:ext cx="309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18" name="Line 151"/>
            <p:cNvSpPr>
              <a:spLocks noChangeShapeType="1"/>
            </p:cNvSpPr>
            <p:nvPr/>
          </p:nvSpPr>
          <p:spPr bwMode="auto">
            <a:xfrm>
              <a:off x="1351" y="11689"/>
              <a:ext cx="309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19" name="Line 152"/>
            <p:cNvSpPr>
              <a:spLocks noChangeShapeType="1"/>
            </p:cNvSpPr>
            <p:nvPr/>
          </p:nvSpPr>
          <p:spPr bwMode="auto">
            <a:xfrm flipV="1">
              <a:off x="4443" y="9124"/>
              <a:ext cx="0" cy="25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20" name="Line 153"/>
            <p:cNvSpPr>
              <a:spLocks noChangeShapeType="1"/>
            </p:cNvSpPr>
            <p:nvPr/>
          </p:nvSpPr>
          <p:spPr bwMode="auto">
            <a:xfrm flipV="1">
              <a:off x="1351" y="9124"/>
              <a:ext cx="0" cy="25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21" name="Line 154"/>
            <p:cNvSpPr>
              <a:spLocks noChangeShapeType="1"/>
            </p:cNvSpPr>
            <p:nvPr/>
          </p:nvSpPr>
          <p:spPr bwMode="auto">
            <a:xfrm>
              <a:off x="1351" y="11689"/>
              <a:ext cx="309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22" name="Line 155"/>
            <p:cNvSpPr>
              <a:spLocks noChangeShapeType="1"/>
            </p:cNvSpPr>
            <p:nvPr/>
          </p:nvSpPr>
          <p:spPr bwMode="auto">
            <a:xfrm flipV="1">
              <a:off x="1351" y="9124"/>
              <a:ext cx="0" cy="25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23" name="Line 156"/>
            <p:cNvSpPr>
              <a:spLocks noChangeShapeType="1"/>
            </p:cNvSpPr>
            <p:nvPr/>
          </p:nvSpPr>
          <p:spPr bwMode="auto">
            <a:xfrm>
              <a:off x="1351" y="9124"/>
              <a:ext cx="309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24" name="Line 157"/>
            <p:cNvSpPr>
              <a:spLocks noChangeShapeType="1"/>
            </p:cNvSpPr>
            <p:nvPr/>
          </p:nvSpPr>
          <p:spPr bwMode="auto">
            <a:xfrm>
              <a:off x="1351" y="11689"/>
              <a:ext cx="309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25" name="Line 158"/>
            <p:cNvSpPr>
              <a:spLocks noChangeShapeType="1"/>
            </p:cNvSpPr>
            <p:nvPr/>
          </p:nvSpPr>
          <p:spPr bwMode="auto">
            <a:xfrm flipV="1">
              <a:off x="4443" y="9124"/>
              <a:ext cx="0" cy="25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26" name="Line 159"/>
            <p:cNvSpPr>
              <a:spLocks noChangeShapeType="1"/>
            </p:cNvSpPr>
            <p:nvPr/>
          </p:nvSpPr>
          <p:spPr bwMode="auto">
            <a:xfrm flipV="1">
              <a:off x="1351" y="9124"/>
              <a:ext cx="0" cy="25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27" name="Rectangle 160"/>
            <p:cNvSpPr>
              <a:spLocks noChangeArrowheads="1"/>
            </p:cNvSpPr>
            <p:nvPr/>
          </p:nvSpPr>
          <p:spPr bwMode="auto">
            <a:xfrm>
              <a:off x="1351" y="6452"/>
              <a:ext cx="3092" cy="25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528" name="Rectangle 161"/>
            <p:cNvSpPr>
              <a:spLocks noChangeArrowheads="1"/>
            </p:cNvSpPr>
            <p:nvPr/>
          </p:nvSpPr>
          <p:spPr bwMode="auto">
            <a:xfrm>
              <a:off x="1351" y="6452"/>
              <a:ext cx="3092" cy="256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pic>
          <p:nvPicPr>
            <p:cNvPr id="15529" name="Picture 16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" y="6452"/>
              <a:ext cx="3092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30" name="Line 163"/>
            <p:cNvSpPr>
              <a:spLocks noChangeShapeType="1"/>
            </p:cNvSpPr>
            <p:nvPr/>
          </p:nvSpPr>
          <p:spPr bwMode="auto">
            <a:xfrm>
              <a:off x="1351" y="6452"/>
              <a:ext cx="309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31" name="Line 164"/>
            <p:cNvSpPr>
              <a:spLocks noChangeShapeType="1"/>
            </p:cNvSpPr>
            <p:nvPr/>
          </p:nvSpPr>
          <p:spPr bwMode="auto">
            <a:xfrm>
              <a:off x="1351" y="9018"/>
              <a:ext cx="309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32" name="Line 165"/>
            <p:cNvSpPr>
              <a:spLocks noChangeShapeType="1"/>
            </p:cNvSpPr>
            <p:nvPr/>
          </p:nvSpPr>
          <p:spPr bwMode="auto">
            <a:xfrm flipV="1">
              <a:off x="4443" y="6452"/>
              <a:ext cx="0" cy="25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33" name="Line 166"/>
            <p:cNvSpPr>
              <a:spLocks noChangeShapeType="1"/>
            </p:cNvSpPr>
            <p:nvPr/>
          </p:nvSpPr>
          <p:spPr bwMode="auto">
            <a:xfrm flipV="1">
              <a:off x="1351" y="6452"/>
              <a:ext cx="0" cy="25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34" name="Line 167"/>
            <p:cNvSpPr>
              <a:spLocks noChangeShapeType="1"/>
            </p:cNvSpPr>
            <p:nvPr/>
          </p:nvSpPr>
          <p:spPr bwMode="auto">
            <a:xfrm>
              <a:off x="1351" y="9018"/>
              <a:ext cx="309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35" name="Line 168"/>
            <p:cNvSpPr>
              <a:spLocks noChangeShapeType="1"/>
            </p:cNvSpPr>
            <p:nvPr/>
          </p:nvSpPr>
          <p:spPr bwMode="auto">
            <a:xfrm flipV="1">
              <a:off x="1351" y="6452"/>
              <a:ext cx="0" cy="25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36" name="Line 169"/>
            <p:cNvSpPr>
              <a:spLocks noChangeShapeType="1"/>
            </p:cNvSpPr>
            <p:nvPr/>
          </p:nvSpPr>
          <p:spPr bwMode="auto">
            <a:xfrm>
              <a:off x="1351" y="6452"/>
              <a:ext cx="309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37" name="Line 170"/>
            <p:cNvSpPr>
              <a:spLocks noChangeShapeType="1"/>
            </p:cNvSpPr>
            <p:nvPr/>
          </p:nvSpPr>
          <p:spPr bwMode="auto">
            <a:xfrm>
              <a:off x="1351" y="9018"/>
              <a:ext cx="309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38" name="Line 171"/>
            <p:cNvSpPr>
              <a:spLocks noChangeShapeType="1"/>
            </p:cNvSpPr>
            <p:nvPr/>
          </p:nvSpPr>
          <p:spPr bwMode="auto">
            <a:xfrm flipV="1">
              <a:off x="4443" y="6452"/>
              <a:ext cx="0" cy="25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39" name="Line 172"/>
            <p:cNvSpPr>
              <a:spLocks noChangeShapeType="1"/>
            </p:cNvSpPr>
            <p:nvPr/>
          </p:nvSpPr>
          <p:spPr bwMode="auto">
            <a:xfrm flipV="1">
              <a:off x="1351" y="6452"/>
              <a:ext cx="0" cy="25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40" name="Rectangle 173"/>
            <p:cNvSpPr>
              <a:spLocks noChangeArrowheads="1"/>
            </p:cNvSpPr>
            <p:nvPr/>
          </p:nvSpPr>
          <p:spPr bwMode="auto">
            <a:xfrm>
              <a:off x="4548" y="6452"/>
              <a:ext cx="2581" cy="25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541" name="Rectangle 174"/>
            <p:cNvSpPr>
              <a:spLocks noChangeArrowheads="1"/>
            </p:cNvSpPr>
            <p:nvPr/>
          </p:nvSpPr>
          <p:spPr bwMode="auto">
            <a:xfrm>
              <a:off x="4548" y="6452"/>
              <a:ext cx="2581" cy="256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pic>
          <p:nvPicPr>
            <p:cNvPr id="15542" name="Picture 17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" y="6452"/>
              <a:ext cx="2581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43" name="Line 176"/>
            <p:cNvSpPr>
              <a:spLocks noChangeShapeType="1"/>
            </p:cNvSpPr>
            <p:nvPr/>
          </p:nvSpPr>
          <p:spPr bwMode="auto">
            <a:xfrm>
              <a:off x="4548" y="6452"/>
              <a:ext cx="258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44" name="Line 177"/>
            <p:cNvSpPr>
              <a:spLocks noChangeShapeType="1"/>
            </p:cNvSpPr>
            <p:nvPr/>
          </p:nvSpPr>
          <p:spPr bwMode="auto">
            <a:xfrm>
              <a:off x="4548" y="9018"/>
              <a:ext cx="258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45" name="Line 178"/>
            <p:cNvSpPr>
              <a:spLocks noChangeShapeType="1"/>
            </p:cNvSpPr>
            <p:nvPr/>
          </p:nvSpPr>
          <p:spPr bwMode="auto">
            <a:xfrm flipV="1">
              <a:off x="7129" y="6452"/>
              <a:ext cx="0" cy="25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46" name="Line 179"/>
            <p:cNvSpPr>
              <a:spLocks noChangeShapeType="1"/>
            </p:cNvSpPr>
            <p:nvPr/>
          </p:nvSpPr>
          <p:spPr bwMode="auto">
            <a:xfrm flipV="1">
              <a:off x="4548" y="6452"/>
              <a:ext cx="0" cy="25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47" name="Line 180"/>
            <p:cNvSpPr>
              <a:spLocks noChangeShapeType="1"/>
            </p:cNvSpPr>
            <p:nvPr/>
          </p:nvSpPr>
          <p:spPr bwMode="auto">
            <a:xfrm>
              <a:off x="4548" y="9018"/>
              <a:ext cx="258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48" name="Line 181"/>
            <p:cNvSpPr>
              <a:spLocks noChangeShapeType="1"/>
            </p:cNvSpPr>
            <p:nvPr/>
          </p:nvSpPr>
          <p:spPr bwMode="auto">
            <a:xfrm flipV="1">
              <a:off x="4548" y="6452"/>
              <a:ext cx="0" cy="25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49" name="Line 182"/>
            <p:cNvSpPr>
              <a:spLocks noChangeShapeType="1"/>
            </p:cNvSpPr>
            <p:nvPr/>
          </p:nvSpPr>
          <p:spPr bwMode="auto">
            <a:xfrm>
              <a:off x="4548" y="6452"/>
              <a:ext cx="258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50" name="Line 183"/>
            <p:cNvSpPr>
              <a:spLocks noChangeShapeType="1"/>
            </p:cNvSpPr>
            <p:nvPr/>
          </p:nvSpPr>
          <p:spPr bwMode="auto">
            <a:xfrm>
              <a:off x="4548" y="9018"/>
              <a:ext cx="258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51" name="Line 184"/>
            <p:cNvSpPr>
              <a:spLocks noChangeShapeType="1"/>
            </p:cNvSpPr>
            <p:nvPr/>
          </p:nvSpPr>
          <p:spPr bwMode="auto">
            <a:xfrm flipV="1">
              <a:off x="7129" y="6452"/>
              <a:ext cx="0" cy="25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52" name="Line 185"/>
            <p:cNvSpPr>
              <a:spLocks noChangeShapeType="1"/>
            </p:cNvSpPr>
            <p:nvPr/>
          </p:nvSpPr>
          <p:spPr bwMode="auto">
            <a:xfrm flipV="1">
              <a:off x="4548" y="6452"/>
              <a:ext cx="0" cy="25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53" name="Rectangle 186"/>
            <p:cNvSpPr>
              <a:spLocks noChangeArrowheads="1"/>
            </p:cNvSpPr>
            <p:nvPr/>
          </p:nvSpPr>
          <p:spPr bwMode="auto">
            <a:xfrm>
              <a:off x="4863" y="9184"/>
              <a:ext cx="420" cy="24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554" name="Rectangle 187"/>
            <p:cNvSpPr>
              <a:spLocks noChangeArrowheads="1"/>
            </p:cNvSpPr>
            <p:nvPr/>
          </p:nvSpPr>
          <p:spPr bwMode="auto">
            <a:xfrm>
              <a:off x="4863" y="9184"/>
              <a:ext cx="420" cy="244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pic>
          <p:nvPicPr>
            <p:cNvPr id="15555" name="Picture 188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3" y="9184"/>
              <a:ext cx="420" cy="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56" name="Line 189"/>
            <p:cNvSpPr>
              <a:spLocks noChangeShapeType="1"/>
            </p:cNvSpPr>
            <p:nvPr/>
          </p:nvSpPr>
          <p:spPr bwMode="auto">
            <a:xfrm>
              <a:off x="4863" y="9184"/>
              <a:ext cx="4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57" name="Line 190"/>
            <p:cNvSpPr>
              <a:spLocks noChangeShapeType="1"/>
            </p:cNvSpPr>
            <p:nvPr/>
          </p:nvSpPr>
          <p:spPr bwMode="auto">
            <a:xfrm>
              <a:off x="4863" y="11629"/>
              <a:ext cx="4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58" name="Line 191"/>
            <p:cNvSpPr>
              <a:spLocks noChangeShapeType="1"/>
            </p:cNvSpPr>
            <p:nvPr/>
          </p:nvSpPr>
          <p:spPr bwMode="auto">
            <a:xfrm flipV="1">
              <a:off x="5283" y="9184"/>
              <a:ext cx="0" cy="24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59" name="Line 192"/>
            <p:cNvSpPr>
              <a:spLocks noChangeShapeType="1"/>
            </p:cNvSpPr>
            <p:nvPr/>
          </p:nvSpPr>
          <p:spPr bwMode="auto">
            <a:xfrm flipV="1">
              <a:off x="4863" y="9184"/>
              <a:ext cx="0" cy="24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60" name="Line 193"/>
            <p:cNvSpPr>
              <a:spLocks noChangeShapeType="1"/>
            </p:cNvSpPr>
            <p:nvPr/>
          </p:nvSpPr>
          <p:spPr bwMode="auto">
            <a:xfrm>
              <a:off x="4863" y="11629"/>
              <a:ext cx="4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61" name="Line 194"/>
            <p:cNvSpPr>
              <a:spLocks noChangeShapeType="1"/>
            </p:cNvSpPr>
            <p:nvPr/>
          </p:nvSpPr>
          <p:spPr bwMode="auto">
            <a:xfrm flipV="1">
              <a:off x="4863" y="9184"/>
              <a:ext cx="0" cy="24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62" name="Line 195"/>
            <p:cNvSpPr>
              <a:spLocks noChangeShapeType="1"/>
            </p:cNvSpPr>
            <p:nvPr/>
          </p:nvSpPr>
          <p:spPr bwMode="auto">
            <a:xfrm>
              <a:off x="4863" y="11599"/>
              <a:ext cx="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63" name="Line 196"/>
            <p:cNvSpPr>
              <a:spLocks noChangeShapeType="1"/>
            </p:cNvSpPr>
            <p:nvPr/>
          </p:nvSpPr>
          <p:spPr bwMode="auto">
            <a:xfrm flipH="1">
              <a:off x="5253" y="11599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64" name="Rectangle 197"/>
            <p:cNvSpPr>
              <a:spLocks noChangeArrowheads="1"/>
            </p:cNvSpPr>
            <p:nvPr/>
          </p:nvSpPr>
          <p:spPr bwMode="auto">
            <a:xfrm>
              <a:off x="4720" y="11481"/>
              <a:ext cx="651" cy="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2400">
                  <a:solidFill>
                    <a:srgbClr val="000000"/>
                  </a:solidFill>
                  <a:ea typeface="MS PGothic" pitchFamily="34" charset="-128"/>
                  <a:cs typeface="Arial" charset="0"/>
                </a:rPr>
                <a:t>0</a:t>
              </a: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565" name="Line 198"/>
            <p:cNvSpPr>
              <a:spLocks noChangeShapeType="1"/>
            </p:cNvSpPr>
            <p:nvPr/>
          </p:nvSpPr>
          <p:spPr bwMode="auto">
            <a:xfrm>
              <a:off x="4863" y="11029"/>
              <a:ext cx="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66" name="Line 199"/>
            <p:cNvSpPr>
              <a:spLocks noChangeShapeType="1"/>
            </p:cNvSpPr>
            <p:nvPr/>
          </p:nvSpPr>
          <p:spPr bwMode="auto">
            <a:xfrm flipH="1">
              <a:off x="5253" y="11029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67" name="Rectangle 200"/>
            <p:cNvSpPr>
              <a:spLocks noChangeArrowheads="1"/>
            </p:cNvSpPr>
            <p:nvPr/>
          </p:nvSpPr>
          <p:spPr bwMode="auto">
            <a:xfrm>
              <a:off x="4720" y="10901"/>
              <a:ext cx="651" cy="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2400">
                  <a:solidFill>
                    <a:srgbClr val="000000"/>
                  </a:solidFill>
                  <a:ea typeface="MS PGothic" pitchFamily="34" charset="-128"/>
                  <a:cs typeface="Arial" charset="0"/>
                </a:rPr>
                <a:t>2</a:t>
              </a: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568" name="Line 201"/>
            <p:cNvSpPr>
              <a:spLocks noChangeShapeType="1"/>
            </p:cNvSpPr>
            <p:nvPr/>
          </p:nvSpPr>
          <p:spPr bwMode="auto">
            <a:xfrm>
              <a:off x="4863" y="10459"/>
              <a:ext cx="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69" name="Line 202"/>
            <p:cNvSpPr>
              <a:spLocks noChangeShapeType="1"/>
            </p:cNvSpPr>
            <p:nvPr/>
          </p:nvSpPr>
          <p:spPr bwMode="auto">
            <a:xfrm flipH="1">
              <a:off x="5253" y="10459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70" name="Rectangle 203"/>
            <p:cNvSpPr>
              <a:spLocks noChangeArrowheads="1"/>
            </p:cNvSpPr>
            <p:nvPr/>
          </p:nvSpPr>
          <p:spPr bwMode="auto">
            <a:xfrm>
              <a:off x="4720" y="10341"/>
              <a:ext cx="651" cy="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2400">
                  <a:solidFill>
                    <a:srgbClr val="000000"/>
                  </a:solidFill>
                  <a:ea typeface="MS PGothic" pitchFamily="34" charset="-128"/>
                  <a:cs typeface="Arial" charset="0"/>
                </a:rPr>
                <a:t>4</a:t>
              </a: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571" name="Line 204"/>
            <p:cNvSpPr>
              <a:spLocks noChangeShapeType="1"/>
            </p:cNvSpPr>
            <p:nvPr/>
          </p:nvSpPr>
          <p:spPr bwMode="auto">
            <a:xfrm>
              <a:off x="4863" y="9889"/>
              <a:ext cx="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72" name="Line 205"/>
            <p:cNvSpPr>
              <a:spLocks noChangeShapeType="1"/>
            </p:cNvSpPr>
            <p:nvPr/>
          </p:nvSpPr>
          <p:spPr bwMode="auto">
            <a:xfrm flipH="1">
              <a:off x="5253" y="9889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73" name="Rectangle 206"/>
            <p:cNvSpPr>
              <a:spLocks noChangeArrowheads="1"/>
            </p:cNvSpPr>
            <p:nvPr/>
          </p:nvSpPr>
          <p:spPr bwMode="auto">
            <a:xfrm>
              <a:off x="4720" y="9768"/>
              <a:ext cx="651" cy="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2400">
                  <a:solidFill>
                    <a:srgbClr val="000000"/>
                  </a:solidFill>
                  <a:ea typeface="MS PGothic" pitchFamily="34" charset="-128"/>
                  <a:cs typeface="Arial" charset="0"/>
                </a:rPr>
                <a:t>6</a:t>
              </a: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574" name="Line 207"/>
            <p:cNvSpPr>
              <a:spLocks noChangeShapeType="1"/>
            </p:cNvSpPr>
            <p:nvPr/>
          </p:nvSpPr>
          <p:spPr bwMode="auto">
            <a:xfrm>
              <a:off x="4863" y="9304"/>
              <a:ext cx="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75" name="Line 208"/>
            <p:cNvSpPr>
              <a:spLocks noChangeShapeType="1"/>
            </p:cNvSpPr>
            <p:nvPr/>
          </p:nvSpPr>
          <p:spPr bwMode="auto">
            <a:xfrm flipH="1">
              <a:off x="5253" y="930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76" name="Rectangle 209"/>
            <p:cNvSpPr>
              <a:spLocks noChangeArrowheads="1"/>
            </p:cNvSpPr>
            <p:nvPr/>
          </p:nvSpPr>
          <p:spPr bwMode="auto">
            <a:xfrm>
              <a:off x="4720" y="9175"/>
              <a:ext cx="651" cy="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2400">
                  <a:solidFill>
                    <a:srgbClr val="000000"/>
                  </a:solidFill>
                  <a:ea typeface="MS PGothic" pitchFamily="34" charset="-128"/>
                  <a:cs typeface="Arial" charset="0"/>
                </a:rPr>
                <a:t>8</a:t>
              </a:r>
              <a:endParaRPr lang="de-DE" altLang="de-DE" sz="2400"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577" name="Line 210"/>
            <p:cNvSpPr>
              <a:spLocks noChangeShapeType="1"/>
            </p:cNvSpPr>
            <p:nvPr/>
          </p:nvSpPr>
          <p:spPr bwMode="auto">
            <a:xfrm>
              <a:off x="4863" y="9184"/>
              <a:ext cx="4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78" name="Line 211"/>
            <p:cNvSpPr>
              <a:spLocks noChangeShapeType="1"/>
            </p:cNvSpPr>
            <p:nvPr/>
          </p:nvSpPr>
          <p:spPr bwMode="auto">
            <a:xfrm>
              <a:off x="4863" y="11629"/>
              <a:ext cx="4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79" name="Line 212"/>
            <p:cNvSpPr>
              <a:spLocks noChangeShapeType="1"/>
            </p:cNvSpPr>
            <p:nvPr/>
          </p:nvSpPr>
          <p:spPr bwMode="auto">
            <a:xfrm flipV="1">
              <a:off x="5283" y="9184"/>
              <a:ext cx="0" cy="24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5402" name="Picture 379" descr="knockout-mous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203" y="41200789"/>
            <a:ext cx="9207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3" name="Rectangle 380"/>
          <p:cNvSpPr>
            <a:spLocks noChangeArrowheads="1"/>
          </p:cNvSpPr>
          <p:nvPr/>
        </p:nvSpPr>
        <p:spPr bwMode="auto">
          <a:xfrm rot="492347">
            <a:off x="9903728" y="42358076"/>
            <a:ext cx="192088" cy="8572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ea typeface="MS PGothic" pitchFamily="34" charset="-128"/>
            </a:endParaRPr>
          </a:p>
        </p:txBody>
      </p:sp>
      <p:graphicFrame>
        <p:nvGraphicFramePr>
          <p:cNvPr id="15404" name="Object 1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043643"/>
              </p:ext>
            </p:extLst>
          </p:nvPr>
        </p:nvGraphicFramePr>
        <p:xfrm>
          <a:off x="8270191" y="38133739"/>
          <a:ext cx="3479800" cy="178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4" name="Graph" r:id="rId27" imgW="0" imgH="0" progId="Origin50.Graph">
                  <p:embed/>
                </p:oleObj>
              </mc:Choice>
              <mc:Fallback>
                <p:oleObj name="Graph" r:id="rId27" imgW="0" imgH="0" progId="Origin50.Graph">
                  <p:embed/>
                  <p:pic>
                    <p:nvPicPr>
                      <p:cNvPr id="0" name="Object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191" y="38133739"/>
                        <a:ext cx="3479800" cy="1784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05" name="Textfeld 13"/>
          <p:cNvSpPr txBox="1">
            <a:spLocks noChangeArrowheads="1"/>
          </p:cNvSpPr>
          <p:nvPr/>
        </p:nvSpPr>
        <p:spPr bwMode="auto">
          <a:xfrm>
            <a:off x="1266529" y="45035947"/>
            <a:ext cx="39017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Genetik und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Differenzialdiagnostik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der Parkinsonkrankheit</a:t>
            </a:r>
          </a:p>
        </p:txBody>
      </p:sp>
      <p:sp>
        <p:nvSpPr>
          <p:cNvPr id="15406" name="AutoShape 230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97506" y="24093738"/>
            <a:ext cx="17237772" cy="6042025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rgbClr val="475471"/>
            </a:solidFill>
            <a:miter lim="800000"/>
            <a:headEnd/>
            <a:tailEnd/>
          </a:ln>
          <a:effectLst>
            <a:outerShdw dist="117088" dir="2963922" algn="ctr" rotWithShape="0">
              <a:srgbClr val="000066"/>
            </a:outerShdw>
          </a:effectLst>
        </p:spPr>
        <p:txBody>
          <a:bodyPr lIns="0" tIns="36000" rIns="72000" bIns="36000"/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3200"/>
          </a:p>
        </p:txBody>
      </p:sp>
      <p:sp>
        <p:nvSpPr>
          <p:cNvPr id="15407" name="Text Box 1040"/>
          <p:cNvSpPr txBox="1">
            <a:spLocks noChangeArrowheads="1"/>
          </p:cNvSpPr>
          <p:nvPr/>
        </p:nvSpPr>
        <p:spPr bwMode="auto">
          <a:xfrm>
            <a:off x="1256293" y="24392442"/>
            <a:ext cx="36740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Auswertung eines Gedächtnis </a:t>
            </a:r>
            <a:r>
              <a:rPr lang="de-DE" altLang="de-DE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fMRT</a:t>
            </a:r>
            <a:endParaRPr lang="de-DE" alt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09" name="Text Box 1044"/>
          <p:cNvSpPr txBox="1">
            <a:spLocks noChangeArrowheads="1"/>
          </p:cNvSpPr>
          <p:nvPr/>
        </p:nvSpPr>
        <p:spPr bwMode="auto">
          <a:xfrm>
            <a:off x="1276198" y="28459363"/>
            <a:ext cx="59858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Epilepsiebehandlung mittels Stimulationsverfahren</a:t>
            </a:r>
          </a:p>
        </p:txBody>
      </p:sp>
      <p:graphicFrame>
        <p:nvGraphicFramePr>
          <p:cNvPr id="15411" name="Object 1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124905"/>
              </p:ext>
            </p:extLst>
          </p:nvPr>
        </p:nvGraphicFramePr>
        <p:xfrm>
          <a:off x="15539036" y="24266775"/>
          <a:ext cx="1600200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5" name="CorelPhotoPaint.Image.9" r:id="rId29" imgW="5968254" imgH="6146032" progId="CorelPhotoPaint.Image.9">
                  <p:embed/>
                </p:oleObj>
              </mc:Choice>
              <mc:Fallback>
                <p:oleObj name="CorelPhotoPaint.Image.9" r:id="rId29" imgW="5968254" imgH="6146032" progId="CorelPhotoPaint.Image.9">
                  <p:embed/>
                  <p:pic>
                    <p:nvPicPr>
                      <p:cNvPr id="0" name="Object 1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39036" y="24266775"/>
                        <a:ext cx="1600200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12" name="Text Box 1040"/>
          <p:cNvSpPr txBox="1">
            <a:spLocks noChangeArrowheads="1"/>
          </p:cNvSpPr>
          <p:nvPr/>
        </p:nvSpPr>
        <p:spPr bwMode="auto">
          <a:xfrm>
            <a:off x="11058108" y="26122959"/>
            <a:ext cx="449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Schmerztherapie</a:t>
            </a:r>
          </a:p>
        </p:txBody>
      </p:sp>
      <p:sp>
        <p:nvSpPr>
          <p:cNvPr id="15413" name="Text Box 1041"/>
          <p:cNvSpPr txBox="1">
            <a:spLocks noChangeArrowheads="1"/>
          </p:cNvSpPr>
          <p:nvPr/>
        </p:nvSpPr>
        <p:spPr bwMode="auto">
          <a:xfrm>
            <a:off x="11070808" y="24523616"/>
            <a:ext cx="47053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Prächirurgische Epilepsiediagnostik</a:t>
            </a:r>
          </a:p>
        </p:txBody>
      </p:sp>
      <p:sp>
        <p:nvSpPr>
          <p:cNvPr id="15414" name="Text Box 1040"/>
          <p:cNvSpPr txBox="1">
            <a:spLocks noChangeArrowheads="1"/>
          </p:cNvSpPr>
          <p:nvPr/>
        </p:nvSpPr>
        <p:spPr bwMode="auto">
          <a:xfrm>
            <a:off x="11070808" y="28500194"/>
            <a:ext cx="4495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Differenzialdiagnose</a:t>
            </a:r>
            <a:b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Muskelerkrankungen</a:t>
            </a:r>
          </a:p>
        </p:txBody>
      </p:sp>
      <p:graphicFrame>
        <p:nvGraphicFramePr>
          <p:cNvPr id="15415" name="Object 2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067347"/>
              </p:ext>
            </p:extLst>
          </p:nvPr>
        </p:nvGraphicFramePr>
        <p:xfrm>
          <a:off x="15767636" y="26146375"/>
          <a:ext cx="1217612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6" name="PHOTO-PAINT" r:id="rId31" imgW="1904762" imgH="2692063" progId="CorelPHOTOPAINT.Image.14">
                  <p:embed/>
                </p:oleObj>
              </mc:Choice>
              <mc:Fallback>
                <p:oleObj name="PHOTO-PAINT" r:id="rId31" imgW="1904762" imgH="2692063" progId="CorelPHOTOPAINT.Image.14">
                  <p:embed/>
                  <p:pic>
                    <p:nvPicPr>
                      <p:cNvPr id="0" name="Object 2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67636" y="26146375"/>
                        <a:ext cx="1217612" cy="172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08688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16" name="Object 2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91417"/>
              </p:ext>
            </p:extLst>
          </p:nvPr>
        </p:nvGraphicFramePr>
        <p:xfrm>
          <a:off x="15532686" y="28072013"/>
          <a:ext cx="259715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7" name="PHOTO-PAINT" r:id="rId33" imgW="5130159" imgH="3009524" progId="CorelPHOTOPAINT.Image.14">
                  <p:embed/>
                </p:oleObj>
              </mc:Choice>
              <mc:Fallback>
                <p:oleObj name="PHOTO-PAINT" r:id="rId33" imgW="5130159" imgH="3009524" progId="CorelPHOTOPAINT.Image.14">
                  <p:embed/>
                  <p:pic>
                    <p:nvPicPr>
                      <p:cNvPr id="0" name="Object 2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32686" y="28072013"/>
                        <a:ext cx="259715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08688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417" name="Group 239"/>
          <p:cNvGrpSpPr>
            <a:grpSpLocks/>
          </p:cNvGrpSpPr>
          <p:nvPr/>
        </p:nvGrpSpPr>
        <p:grpSpPr bwMode="auto">
          <a:xfrm>
            <a:off x="7623865" y="24528713"/>
            <a:ext cx="1908175" cy="1930400"/>
            <a:chOff x="13692" y="14992"/>
            <a:chExt cx="1202" cy="1216"/>
          </a:xfrm>
        </p:grpSpPr>
        <p:graphicFrame>
          <p:nvGraphicFramePr>
            <p:cNvPr id="15512" name="Object 237"/>
            <p:cNvGraphicFramePr>
              <a:graphicFrameLocks noChangeAspect="1"/>
            </p:cNvGraphicFramePr>
            <p:nvPr/>
          </p:nvGraphicFramePr>
          <p:xfrm>
            <a:off x="13692" y="14992"/>
            <a:ext cx="1202" cy="1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98" name="PHOTO-PAINT" r:id="rId35" imgW="4165079" imgH="4215873" progId="CorelPHOTOPAINT.Image.14">
                    <p:embed/>
                  </p:oleObj>
                </mc:Choice>
                <mc:Fallback>
                  <p:oleObj name="PHOTO-PAINT" r:id="rId35" imgW="4165079" imgH="4215873" progId="CorelPHOTOPAINT.Image.14">
                    <p:embed/>
                    <p:pic>
                      <p:nvPicPr>
                        <p:cNvPr id="0" name="Object 2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92" y="14992"/>
                          <a:ext cx="1202" cy="1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708688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86" name="Rectangle 238">
              <a:extLst>
                <a:ext uri="{FF2B5EF4-FFF2-40B4-BE49-F238E27FC236}">
                  <a16:creationId xmlns:a16="http://schemas.microsoft.com/office/drawing/2014/main" id="{E75D1DA5-5365-FA49-BCEF-A0F4CBCD5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2" y="15264"/>
              <a:ext cx="240" cy="27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de-DE"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7058290" y="27778824"/>
            <a:ext cx="1724528" cy="1968169"/>
            <a:chOff x="7207940" y="28007456"/>
            <a:chExt cx="1438275" cy="1641475"/>
          </a:xfrm>
        </p:grpSpPr>
        <p:graphicFrame>
          <p:nvGraphicFramePr>
            <p:cNvPr id="15410" name="Object 10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6729099"/>
                </p:ext>
              </p:extLst>
            </p:nvPr>
          </p:nvGraphicFramePr>
          <p:xfrm>
            <a:off x="7207940" y="28007456"/>
            <a:ext cx="1438275" cy="164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99" name="Image" r:id="rId37" imgW="1980952" imgH="2260317" progId="PhotoshopElements.Image.6">
                    <p:embed/>
                  </p:oleObj>
                </mc:Choice>
                <mc:Fallback>
                  <p:oleObj name="Image" r:id="rId37" imgW="1980952" imgH="2260317" progId="PhotoshopElements.Image.6">
                    <p:embed/>
                    <p:pic>
                      <p:nvPicPr>
                        <p:cNvPr id="0" name="Object 10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7940" y="28007456"/>
                          <a:ext cx="1438275" cy="164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95" name="Text Box 247">
              <a:extLst>
                <a:ext uri="{FF2B5EF4-FFF2-40B4-BE49-F238E27FC236}">
                  <a16:creationId xmlns:a16="http://schemas.microsoft.com/office/drawing/2014/main" id="{0B26F758-42B9-7D4D-A9BC-CCA8517B82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2054" y="28017468"/>
              <a:ext cx="971550" cy="45720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73538" eaLnBrk="0" hangingPunct="0"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defTabSz="4173538" eaLnBrk="0" hangingPunct="0"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defTabSz="4173538" eaLnBrk="0" hangingPunct="0"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defTabSz="4173538" eaLnBrk="0" hangingPunct="0"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defTabSz="4173538" eaLnBrk="0" hangingPunct="0"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284413" indent="1588" defTabSz="4173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741613" indent="1588" defTabSz="4173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198813" indent="1588" defTabSz="4173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656013" indent="1588" defTabSz="4173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dirty="0">
                  <a:solidFill>
                    <a:schemeClr val="bg1"/>
                  </a:solidFill>
                </a:rPr>
                <a:t>DBS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8799822" y="27764280"/>
            <a:ext cx="1715102" cy="1973281"/>
            <a:chOff x="9191521" y="28119875"/>
            <a:chExt cx="1263650" cy="1453876"/>
          </a:xfrm>
        </p:grpSpPr>
        <p:graphicFrame>
          <p:nvGraphicFramePr>
            <p:cNvPr id="15418" name="Object 2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971114"/>
                </p:ext>
              </p:extLst>
            </p:nvPr>
          </p:nvGraphicFramePr>
          <p:xfrm>
            <a:off x="9191521" y="28132301"/>
            <a:ext cx="1263650" cy="144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00" name="Image" r:id="rId39" imgW="11720635" imgH="12101587" progId="Photoshop.Image.7">
                    <p:embed/>
                  </p:oleObj>
                </mc:Choice>
                <mc:Fallback>
                  <p:oleObj name="Image" r:id="rId39" imgW="11720635" imgH="12101587" progId="Photoshop.Image.7">
                    <p:embed/>
                    <p:pic>
                      <p:nvPicPr>
                        <p:cNvPr id="0" name="Object 2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1521" y="28132301"/>
                          <a:ext cx="1263650" cy="1441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96" name="Text Box 248">
              <a:extLst>
                <a:ext uri="{FF2B5EF4-FFF2-40B4-BE49-F238E27FC236}">
                  <a16:creationId xmlns:a16="http://schemas.microsoft.com/office/drawing/2014/main" id="{C4413FBB-C325-424C-811F-C31551C5A0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45963" y="28119875"/>
              <a:ext cx="971550" cy="45720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73538" eaLnBrk="0" hangingPunct="0"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defTabSz="4173538" eaLnBrk="0" hangingPunct="0"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defTabSz="4173538" eaLnBrk="0" hangingPunct="0"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defTabSz="4173538" eaLnBrk="0" hangingPunct="0"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defTabSz="4173538" eaLnBrk="0" hangingPunct="0"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284413" indent="1588" defTabSz="4173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741613" indent="1588" defTabSz="4173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198813" indent="1588" defTabSz="4173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656013" indent="1588" defTabSz="4173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dirty="0">
                  <a:solidFill>
                    <a:schemeClr val="bg1"/>
                  </a:solidFill>
                </a:rPr>
                <a:t>VNS</a:t>
              </a:r>
            </a:p>
          </p:txBody>
        </p:sp>
      </p:grpSp>
      <p:sp>
        <p:nvSpPr>
          <p:cNvPr id="15421" name="Text Box 929"/>
          <p:cNvSpPr txBox="1">
            <a:spLocks noChangeArrowheads="1"/>
          </p:cNvSpPr>
          <p:nvPr/>
        </p:nvSpPr>
        <p:spPr bwMode="auto">
          <a:xfrm>
            <a:off x="17499664" y="37702636"/>
            <a:ext cx="584358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Neuroprotektion beim akuten Schlaganfall mit Hypothermie / </a:t>
            </a:r>
            <a:r>
              <a:rPr lang="de-DE" alt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Hyperoxygenierung</a:t>
            </a:r>
            <a:endParaRPr lang="de-DE" altLang="de-DE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22" name="Text Box 929"/>
          <p:cNvSpPr txBox="1">
            <a:spLocks noChangeArrowheads="1"/>
          </p:cNvSpPr>
          <p:nvPr/>
        </p:nvSpPr>
        <p:spPr bwMode="auto">
          <a:xfrm>
            <a:off x="23551666" y="37716667"/>
            <a:ext cx="47212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Neuroimmunologie an der  Bluthirnschranke nach Schlaganfall</a:t>
            </a:r>
          </a:p>
        </p:txBody>
      </p:sp>
      <p:sp>
        <p:nvSpPr>
          <p:cNvPr id="15423" name="Text Box 929"/>
          <p:cNvSpPr txBox="1">
            <a:spLocks noChangeArrowheads="1"/>
          </p:cNvSpPr>
          <p:nvPr/>
        </p:nvSpPr>
        <p:spPr bwMode="auto">
          <a:xfrm>
            <a:off x="28610702" y="37701048"/>
            <a:ext cx="47212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Neurorehabilitation / Neurorestauration nach Schlaganfall</a:t>
            </a:r>
          </a:p>
        </p:txBody>
      </p:sp>
      <p:pic>
        <p:nvPicPr>
          <p:cNvPr id="15424" name="Picture 258" descr="Bildschirmfoto 2013-01-03 um 10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462" y="39523602"/>
            <a:ext cx="492918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5" name="Picture 259" descr="Bildschirmfoto 2013-01-03 um 11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55" y="39529952"/>
            <a:ext cx="35448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6" name="Picture 260" descr="Bildschirmfoto 2013-01-03 um 11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830" y="39363265"/>
            <a:ext cx="303530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27" name="Textfeld 12"/>
          <p:cNvSpPr txBox="1">
            <a:spLocks noChangeArrowheads="1"/>
          </p:cNvSpPr>
          <p:nvPr/>
        </p:nvSpPr>
        <p:spPr bwMode="auto">
          <a:xfrm>
            <a:off x="8392070" y="45316038"/>
            <a:ext cx="37766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Tiefe Hirnstimulation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bei neurologischen Bewegungsstörungen  </a:t>
            </a:r>
          </a:p>
        </p:txBody>
      </p:sp>
      <p:pic>
        <p:nvPicPr>
          <p:cNvPr id="15428" name="Picture 48" descr="C:\Users\Daniel Weiß\Documents\MAGIX_Video_deluxe_2008\PPN_StimOn(30Hz)_slide4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11491" r="37212" b="21011"/>
          <a:stretch>
            <a:fillRect/>
          </a:stretch>
        </p:blipFill>
        <p:spPr bwMode="auto">
          <a:xfrm>
            <a:off x="1821673" y="46553096"/>
            <a:ext cx="22987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5308587" y="45375672"/>
            <a:ext cx="3317774" cy="4904294"/>
            <a:chOff x="5050173" y="45375672"/>
            <a:chExt cx="3317774" cy="4904294"/>
          </a:xfrm>
        </p:grpSpPr>
        <p:pic>
          <p:nvPicPr>
            <p:cNvPr id="15510" name="Picture 2" descr="C:\Users\Daniel Weiß\Documents\single cases\kailbach\J Neurol_accept\supplemental figure 1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r="32500"/>
            <a:stretch>
              <a:fillRect/>
            </a:stretch>
          </p:blipFill>
          <p:spPr bwMode="auto">
            <a:xfrm>
              <a:off x="5050173" y="45617350"/>
              <a:ext cx="3317774" cy="466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1" name="Picture 6" descr="F:\STN-SNR1.JPG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357" y="45375672"/>
              <a:ext cx="3135580" cy="253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430" name="AutoShape 230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38812" y="30450215"/>
            <a:ext cx="32408812" cy="4176712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rgbClr val="475471"/>
            </a:solidFill>
            <a:miter lim="800000"/>
            <a:headEnd/>
            <a:tailEnd/>
          </a:ln>
          <a:effectLst>
            <a:outerShdw dist="117088" dir="2963922" algn="ctr" rotWithShape="0">
              <a:srgbClr val="000066"/>
            </a:outerShdw>
          </a:effectLst>
        </p:spPr>
        <p:txBody>
          <a:bodyPr lIns="0" tIns="36000" rIns="72000" bIns="36000"/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3200"/>
          </a:p>
        </p:txBody>
      </p:sp>
      <p:sp>
        <p:nvSpPr>
          <p:cNvPr id="15432" name="Text Box 1043"/>
          <p:cNvSpPr txBox="1">
            <a:spLocks noChangeArrowheads="1"/>
          </p:cNvSpPr>
          <p:nvPr/>
        </p:nvSpPr>
        <p:spPr bwMode="auto">
          <a:xfrm>
            <a:off x="13394909" y="33914164"/>
            <a:ext cx="58491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Botulinumtoxin Anwendung</a:t>
            </a:r>
          </a:p>
        </p:txBody>
      </p:sp>
      <p:graphicFrame>
        <p:nvGraphicFramePr>
          <p:cNvPr id="15433" name="Object 2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870092"/>
              </p:ext>
            </p:extLst>
          </p:nvPr>
        </p:nvGraphicFramePr>
        <p:xfrm>
          <a:off x="15272082" y="30722654"/>
          <a:ext cx="2168529" cy="3185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1" name="PHOTO-PAINT" r:id="rId47" imgW="2514286" imgH="3695238" progId="CorelPHOTOPAINT.Image.14">
                  <p:embed/>
                </p:oleObj>
              </mc:Choice>
              <mc:Fallback>
                <p:oleObj name="PHOTO-PAINT" r:id="rId47" imgW="2514286" imgH="3695238" progId="CorelPHOTOPAINT.Image.14">
                  <p:embed/>
                  <p:pic>
                    <p:nvPicPr>
                      <p:cNvPr id="0" name="Object 2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2082" y="30722654"/>
                        <a:ext cx="2168529" cy="3185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434" name="Gruppieren 2"/>
          <p:cNvGrpSpPr>
            <a:grpSpLocks/>
          </p:cNvGrpSpPr>
          <p:nvPr/>
        </p:nvGrpSpPr>
        <p:grpSpPr bwMode="auto">
          <a:xfrm>
            <a:off x="3890433" y="30745465"/>
            <a:ext cx="5567781" cy="3140799"/>
            <a:chOff x="4507243" y="4564703"/>
            <a:chExt cx="4559719" cy="1797050"/>
          </a:xfrm>
        </p:grpSpPr>
        <p:pic>
          <p:nvPicPr>
            <p:cNvPr id="15506" name="Picture 2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243" y="4572550"/>
              <a:ext cx="2204246" cy="1789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7" name="Picture 3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592" y="4572550"/>
              <a:ext cx="2077641" cy="1789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08" name="Textfeld 3"/>
            <p:cNvSpPr txBox="1">
              <a:spLocks noChangeArrowheads="1"/>
            </p:cNvSpPr>
            <p:nvPr/>
          </p:nvSpPr>
          <p:spPr bwMode="auto">
            <a:xfrm>
              <a:off x="5929956" y="4564703"/>
              <a:ext cx="852119" cy="519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 b="1">
                  <a:solidFill>
                    <a:schemeClr val="bg1"/>
                  </a:solidFill>
                  <a:ea typeface="MS PGothic" pitchFamily="34" charset="-128"/>
                  <a:cs typeface="Arial" charset="0"/>
                </a:rPr>
                <a:t>PD</a:t>
              </a:r>
              <a:endParaRPr lang="de-DE" altLang="de-DE" sz="2400" b="1">
                <a:solidFill>
                  <a:schemeClr val="bg1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509" name="Textfeld 18"/>
            <p:cNvSpPr txBox="1">
              <a:spLocks noChangeArrowheads="1"/>
            </p:cNvSpPr>
            <p:nvPr/>
          </p:nvSpPr>
          <p:spPr bwMode="auto">
            <a:xfrm>
              <a:off x="7991130" y="4564703"/>
              <a:ext cx="1075832" cy="519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 b="1">
                  <a:solidFill>
                    <a:schemeClr val="bg1"/>
                  </a:solidFill>
                  <a:ea typeface="MS PGothic" pitchFamily="34" charset="-128"/>
                  <a:cs typeface="Arial" charset="0"/>
                </a:rPr>
                <a:t>Con</a:t>
              </a:r>
              <a:endParaRPr lang="de-DE" altLang="de-DE" sz="2400" b="1">
                <a:solidFill>
                  <a:schemeClr val="bg1"/>
                </a:solidFill>
                <a:ea typeface="MS PGothic" pitchFamily="34" charset="-128"/>
                <a:cs typeface="Arial" charset="0"/>
              </a:endParaRPr>
            </a:p>
          </p:txBody>
        </p:sp>
      </p:grpSp>
      <p:pic>
        <p:nvPicPr>
          <p:cNvPr id="15435" name="Picture 6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5438" y="30707365"/>
            <a:ext cx="2049463" cy="273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" name="intro_FOG.wmv">
            <a:hlinkClick r:id="" action="ppaction://media"/>
          </p:cNvPr>
          <p:cNvPicPr>
            <a:picLocks noRot="1" noChangeAspect="1" noChangeArrowheads="1"/>
          </p:cNvPicPr>
          <p:nvPr>
            <a:videoFile r:link="rId11"/>
          </p:nvPr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b="12660"/>
          <a:stretch/>
        </p:blipFill>
        <p:spPr bwMode="auto">
          <a:xfrm>
            <a:off x="26133867" y="30707365"/>
            <a:ext cx="4514097" cy="272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437" name="Text Box 1042"/>
          <p:cNvSpPr txBox="1">
            <a:spLocks noChangeArrowheads="1"/>
          </p:cNvSpPr>
          <p:nvPr/>
        </p:nvSpPr>
        <p:spPr bwMode="auto">
          <a:xfrm>
            <a:off x="22910122" y="33419328"/>
            <a:ext cx="86145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Klinische Anwendung der Neurostimulation bei Bewegungsstörungen</a:t>
            </a:r>
          </a:p>
        </p:txBody>
      </p:sp>
      <p:sp>
        <p:nvSpPr>
          <p:cNvPr id="15438" name="Text Box 1043"/>
          <p:cNvSpPr txBox="1">
            <a:spLocks noChangeArrowheads="1"/>
          </p:cNvSpPr>
          <p:nvPr/>
        </p:nvSpPr>
        <p:spPr bwMode="auto">
          <a:xfrm>
            <a:off x="3865033" y="33913517"/>
            <a:ext cx="5417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Parkinson-Früherkennung </a:t>
            </a:r>
          </a:p>
        </p:txBody>
      </p:sp>
      <p:sp>
        <p:nvSpPr>
          <p:cNvPr id="15439" name="AutoShape 230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8722480" y="24131124"/>
            <a:ext cx="14648944" cy="6004639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rgbClr val="475471"/>
            </a:solidFill>
            <a:miter lim="800000"/>
            <a:headEnd/>
            <a:tailEnd/>
          </a:ln>
          <a:effectLst>
            <a:outerShdw dist="117088" dir="2963922" algn="ctr" rotWithShape="0">
              <a:srgbClr val="000066"/>
            </a:outerShdw>
          </a:effectLst>
        </p:spPr>
        <p:txBody>
          <a:bodyPr lIns="0" tIns="36000" rIns="72000" bIns="36000"/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3200"/>
          </a:p>
        </p:txBody>
      </p:sp>
      <p:pic>
        <p:nvPicPr>
          <p:cNvPr id="15440" name="Bild 169" descr="ECOG.psd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207" y="24355524"/>
            <a:ext cx="1802119" cy="148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41" name="Bild 170" descr="MRA.psd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474" y="24355524"/>
            <a:ext cx="1188385" cy="148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43" name="Bild 173" descr="krankenwagen.png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390" y="24146979"/>
            <a:ext cx="2299799" cy="156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22112446" y="24245985"/>
            <a:ext cx="1994217" cy="1717307"/>
            <a:chOff x="21946186" y="24245985"/>
            <a:chExt cx="2067005" cy="1779988"/>
          </a:xfrm>
        </p:grpSpPr>
        <p:pic>
          <p:nvPicPr>
            <p:cNvPr id="15442" name="Bild 172" descr="time.png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6186" y="24245985"/>
              <a:ext cx="1713275" cy="161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4" name="Bild 178" descr="spritze.png"/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9234" y="24258538"/>
              <a:ext cx="1883957" cy="1767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445" name="Text Box 1042"/>
          <p:cNvSpPr txBox="1">
            <a:spLocks noChangeArrowheads="1"/>
          </p:cNvSpPr>
          <p:nvPr/>
        </p:nvSpPr>
        <p:spPr bwMode="auto">
          <a:xfrm>
            <a:off x="19167873" y="25779122"/>
            <a:ext cx="14355762" cy="423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5218113" indent="-1042988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7307263" indent="-1042988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9390063" indent="-1036638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98472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103044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107616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112188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600"/>
              </a:spcBef>
              <a:spcAft>
                <a:spcPts val="0"/>
              </a:spcAft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Lernen sie:  </a:t>
            </a:r>
          </a:p>
          <a:p>
            <a:pPr eaLnBrk="1" hangingPunct="1">
              <a:spcBef>
                <a:spcPts val="1600"/>
              </a:spcBef>
              <a:spcAft>
                <a:spcPts val="0"/>
              </a:spcAft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- Interdisziplinäre Behandlung des akuten Schlaganfalls</a:t>
            </a:r>
          </a:p>
          <a:p>
            <a:pPr eaLnBrk="1" hangingPunct="1">
              <a:spcBef>
                <a:spcPts val="1600"/>
              </a:spcBef>
              <a:spcAft>
                <a:spcPts val="0"/>
              </a:spcAft>
              <a:buNone/>
            </a:pPr>
            <a:r>
              <a:rPr lang="de-DE" altLang="de-DE" sz="36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- Prinzipien der Frührehabilitation von Schlaganfallpatienten </a:t>
            </a:r>
          </a:p>
          <a:p>
            <a:pPr eaLnBrk="1" hangingPunct="1">
              <a:spcBef>
                <a:spcPts val="1600"/>
              </a:spcBef>
              <a:spcAft>
                <a:spcPts val="0"/>
              </a:spcAft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- Differenzialdiagnose und Differenzialtherapie autoimmun-</a:t>
            </a:r>
            <a:br>
              <a:rPr lang="de-DE" altLang="de-DE" sz="36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lang="de-DE" altLang="de-DE" sz="36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 entzündlicher Erkrankungen des Zentralnervensystems </a:t>
            </a:r>
          </a:p>
          <a:p>
            <a:pPr eaLnBrk="1" hangingPunct="1">
              <a:spcBef>
                <a:spcPts val="1600"/>
              </a:spcBef>
              <a:spcAft>
                <a:spcPts val="0"/>
              </a:spcAft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- Diagnostik und interdisziplinäre Therapie von Hirntumoren </a:t>
            </a:r>
          </a:p>
        </p:txBody>
      </p:sp>
      <p:pic>
        <p:nvPicPr>
          <p:cNvPr id="15446" name="Bild 179" descr="Evolution-Fussball.png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730" y="24355523"/>
            <a:ext cx="3649706" cy="135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47" name="Textfeld 12"/>
          <p:cNvSpPr txBox="1">
            <a:spLocks noChangeArrowheads="1"/>
          </p:cNvSpPr>
          <p:nvPr/>
        </p:nvSpPr>
        <p:spPr bwMode="auto">
          <a:xfrm>
            <a:off x="13647053" y="42735901"/>
            <a:ext cx="34528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60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Tiermodelle</a:t>
            </a:r>
          </a:p>
        </p:txBody>
      </p:sp>
      <p:sp>
        <p:nvSpPr>
          <p:cNvPr id="204" name="Textfeld 12">
            <a:extLst>
              <a:ext uri="{FF2B5EF4-FFF2-40B4-BE49-F238E27FC236}">
                <a16:creationId xmlns:a16="http://schemas.microsoft.com/office/drawing/2014/main" id="{086B5CB0-200B-3E40-A7DF-468DB2AD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1696" y="44617195"/>
            <a:ext cx="56673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    Neurogenetische Erkrankungen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12494067" y="45223394"/>
            <a:ext cx="4253245" cy="4972155"/>
            <a:chOff x="12690475" y="45080359"/>
            <a:chExt cx="3700463" cy="4325938"/>
          </a:xfrm>
        </p:grpSpPr>
        <p:grpSp>
          <p:nvGrpSpPr>
            <p:cNvPr id="205" name="Group 26"/>
            <p:cNvGrpSpPr>
              <a:grpSpLocks/>
            </p:cNvGrpSpPr>
            <p:nvPr/>
          </p:nvGrpSpPr>
          <p:grpSpPr bwMode="auto">
            <a:xfrm>
              <a:off x="12919075" y="45080359"/>
              <a:ext cx="1292225" cy="2328863"/>
              <a:chOff x="2100" y="1310"/>
              <a:chExt cx="549" cy="946"/>
            </a:xfrm>
          </p:grpSpPr>
          <p:pic>
            <p:nvPicPr>
              <p:cNvPr id="15504" name="Picture 27"/>
              <p:cNvPicPr>
                <a:picLocks noChangeAspect="1" noChangeArrowheads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" y="1310"/>
                <a:ext cx="546" cy="8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7" name="Text Box 28">
                <a:extLst>
                  <a:ext uri="{FF2B5EF4-FFF2-40B4-BE49-F238E27FC236}">
                    <a16:creationId xmlns:a16="http://schemas.microsoft.com/office/drawing/2014/main" id="{33084D69-C6CD-7345-B436-EB01156439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0" y="2132"/>
                <a:ext cx="536" cy="1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de-DE" sz="1400">
                    <a:solidFill>
                      <a:srgbClr val="33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Ataxie</a:t>
                </a:r>
              </a:p>
            </p:txBody>
          </p:sp>
        </p:grpSp>
        <p:grpSp>
          <p:nvGrpSpPr>
            <p:cNvPr id="211" name="Group 38"/>
            <p:cNvGrpSpPr>
              <a:grpSpLocks/>
            </p:cNvGrpSpPr>
            <p:nvPr/>
          </p:nvGrpSpPr>
          <p:grpSpPr bwMode="auto">
            <a:xfrm>
              <a:off x="14504988" y="45080359"/>
              <a:ext cx="1497012" cy="2347913"/>
              <a:chOff x="2736" y="1309"/>
              <a:chExt cx="536" cy="950"/>
            </a:xfrm>
          </p:grpSpPr>
          <p:pic>
            <p:nvPicPr>
              <p:cNvPr id="15502" name="Picture 5" descr="map_tau_MN_1_25"/>
              <p:cNvPicPr>
                <a:picLocks noChangeAspect="1" noChangeArrowheads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5" y="1309"/>
                <a:ext cx="473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3" name="Text Box 40">
                <a:extLst>
                  <a:ext uri="{FF2B5EF4-FFF2-40B4-BE49-F238E27FC236}">
                    <a16:creationId xmlns:a16="http://schemas.microsoft.com/office/drawing/2014/main" id="{F7E36CCA-3482-9E48-A35E-055AEFC4CF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6" y="2136"/>
                <a:ext cx="536" cy="1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de-DE" sz="1400" dirty="0">
                    <a:solidFill>
                      <a:srgbClr val="33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HSP</a:t>
                </a:r>
              </a:p>
            </p:txBody>
          </p:sp>
        </p:grpSp>
        <p:grpSp>
          <p:nvGrpSpPr>
            <p:cNvPr id="214" name="Group 32"/>
            <p:cNvGrpSpPr>
              <a:grpSpLocks/>
            </p:cNvGrpSpPr>
            <p:nvPr/>
          </p:nvGrpSpPr>
          <p:grpSpPr bwMode="auto">
            <a:xfrm>
              <a:off x="12690475" y="47513997"/>
              <a:ext cx="1895475" cy="1892300"/>
              <a:chOff x="3168" y="1412"/>
              <a:chExt cx="1016" cy="863"/>
            </a:xfrm>
          </p:grpSpPr>
          <p:pic>
            <p:nvPicPr>
              <p:cNvPr id="15500" name="Picture 33"/>
              <p:cNvPicPr>
                <a:picLocks noChangeAspect="1" noChangeArrowheads="1"/>
              </p:cNvPicPr>
              <p:nvPr/>
            </p:nvPicPr>
            <p:blipFill>
              <a:blip r:embed="rId61" cstate="print">
                <a:lum bright="12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94" t="7916" r="25294" b="9732"/>
              <a:stretch>
                <a:fillRect/>
              </a:stretch>
            </p:blipFill>
            <p:spPr bwMode="auto">
              <a:xfrm>
                <a:off x="3340" y="1412"/>
                <a:ext cx="565" cy="6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6" name="Text Box 34">
                <a:extLst>
                  <a:ext uri="{FF2B5EF4-FFF2-40B4-BE49-F238E27FC236}">
                    <a16:creationId xmlns:a16="http://schemas.microsoft.com/office/drawing/2014/main" id="{F2027474-4567-0445-8142-C9BF69DE31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8" y="2136"/>
                <a:ext cx="1016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de-DE" sz="1400">
                    <a:solidFill>
                      <a:srgbClr val="33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Leukodystrophie</a:t>
                </a:r>
              </a:p>
            </p:txBody>
          </p:sp>
        </p:grpSp>
        <p:grpSp>
          <p:nvGrpSpPr>
            <p:cNvPr id="218" name="Group 29"/>
            <p:cNvGrpSpPr>
              <a:grpSpLocks/>
            </p:cNvGrpSpPr>
            <p:nvPr/>
          </p:nvGrpSpPr>
          <p:grpSpPr bwMode="auto">
            <a:xfrm>
              <a:off x="14484350" y="47336197"/>
              <a:ext cx="1906588" cy="1754187"/>
              <a:chOff x="3192" y="1484"/>
              <a:chExt cx="817" cy="685"/>
            </a:xfrm>
          </p:grpSpPr>
          <p:pic>
            <p:nvPicPr>
              <p:cNvPr id="15498" name="Picture 30"/>
              <p:cNvPicPr>
                <a:picLocks noChangeAspect="1" noChangeArrowheads="1"/>
              </p:cNvPicPr>
              <p:nvPr/>
            </p:nvPicPr>
            <p:blipFill>
              <a:blip r:embed="rId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4" y="1484"/>
                <a:ext cx="805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1" name="Text Box 31">
                <a:extLst>
                  <a:ext uri="{FF2B5EF4-FFF2-40B4-BE49-F238E27FC236}">
                    <a16:creationId xmlns:a16="http://schemas.microsoft.com/office/drawing/2014/main" id="{CF523CF4-81FF-5649-B3A5-F07ED3C202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2" y="2050"/>
                <a:ext cx="792" cy="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de-DE" sz="1400">
                    <a:solidFill>
                      <a:srgbClr val="33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Chorea Huntington</a:t>
                </a:r>
              </a:p>
            </p:txBody>
          </p:sp>
        </p:grpSp>
      </p:grpSp>
      <p:sp>
        <p:nvSpPr>
          <p:cNvPr id="15457" name="Abgerundetes Rechteck 3"/>
          <p:cNvSpPr>
            <a:spLocks noChangeArrowheads="1"/>
          </p:cNvSpPr>
          <p:nvPr/>
        </p:nvSpPr>
        <p:spPr bwMode="auto">
          <a:xfrm>
            <a:off x="23726091" y="40482870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3389313" indent="-1300163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5218113" indent="-1042988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7307263" indent="-1042988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9390063" indent="-1036638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98472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103044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107616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112188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chemeClr val="accent2"/>
              </a:solidFill>
            </a:endParaRPr>
          </a:p>
        </p:txBody>
      </p:sp>
      <p:sp>
        <p:nvSpPr>
          <p:cNvPr id="15458" name="Abgerundetes Rechteck 5"/>
          <p:cNvSpPr>
            <a:spLocks noChangeArrowheads="1"/>
          </p:cNvSpPr>
          <p:nvPr/>
        </p:nvSpPr>
        <p:spPr bwMode="auto">
          <a:xfrm>
            <a:off x="21875066" y="45877322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3389313" indent="-1300163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5218113" indent="-1042988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7307263" indent="-1042988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9390063" indent="-1036638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98472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103044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107616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112188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chemeClr val="accent2"/>
              </a:solidFill>
            </a:endParaRPr>
          </a:p>
        </p:txBody>
      </p:sp>
      <p:sp>
        <p:nvSpPr>
          <p:cNvPr id="15459" name="Abgerundetes Rechteck 7"/>
          <p:cNvSpPr>
            <a:spLocks noChangeArrowheads="1"/>
          </p:cNvSpPr>
          <p:nvPr/>
        </p:nvSpPr>
        <p:spPr bwMode="auto">
          <a:xfrm>
            <a:off x="17468166" y="47217172"/>
            <a:ext cx="16690975" cy="9144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3389313" indent="-1300163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5218113" indent="-1042988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7307263" indent="-1042988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9390063" indent="-1036638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98472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103044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107616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112188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chemeClr val="accent2"/>
              </a:solidFill>
            </a:endParaRPr>
          </a:p>
        </p:txBody>
      </p:sp>
      <p:sp>
        <p:nvSpPr>
          <p:cNvPr id="15460" name="Abgerundetes Rechteck 8"/>
          <p:cNvSpPr>
            <a:spLocks noChangeArrowheads="1"/>
          </p:cNvSpPr>
          <p:nvPr/>
        </p:nvSpPr>
        <p:spPr bwMode="auto">
          <a:xfrm>
            <a:off x="27207478" y="47217172"/>
            <a:ext cx="914400" cy="37433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3389313" indent="-1300163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5218113" indent="-1042988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7307263" indent="-1042988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9390063" indent="-1036638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98472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103044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107616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112188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chemeClr val="accent2"/>
              </a:solidFill>
            </a:endParaRPr>
          </a:p>
        </p:txBody>
      </p:sp>
      <p:sp>
        <p:nvSpPr>
          <p:cNvPr id="15461" name="Abgerundetes Rechteck 9"/>
          <p:cNvSpPr>
            <a:spLocks noChangeArrowheads="1"/>
          </p:cNvSpPr>
          <p:nvPr/>
        </p:nvSpPr>
        <p:spPr bwMode="auto">
          <a:xfrm>
            <a:off x="25794603" y="46437709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3389313" indent="-1300163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5218113" indent="-1042988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7307263" indent="-1042988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9390063" indent="-1036638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98472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103044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107616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112188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chemeClr val="accent2"/>
              </a:solidFill>
            </a:endParaRPr>
          </a:p>
        </p:txBody>
      </p:sp>
      <p:sp>
        <p:nvSpPr>
          <p:cNvPr id="15463" name="Textfeld 75"/>
          <p:cNvSpPr txBox="1">
            <a:spLocks noChangeArrowheads="1"/>
          </p:cNvSpPr>
          <p:nvPr/>
        </p:nvSpPr>
        <p:spPr bwMode="auto">
          <a:xfrm>
            <a:off x="17945453" y="43771874"/>
            <a:ext cx="1564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Schwerpunkt  Neuroonkologie </a:t>
            </a:r>
            <a:r>
              <a:rPr lang="de-DE" altLang="de-DE" sz="4800" spc="-150" dirty="0">
                <a:latin typeface="Calibri" panose="020F0502020204030204" pitchFamily="34" charset="0"/>
                <a:cs typeface="Calibri" panose="020F0502020204030204" pitchFamily="34" charset="0"/>
              </a:rPr>
              <a:t>(Frau Prof. Dr. Dr. G. Tabatabai)</a:t>
            </a:r>
            <a:endParaRPr lang="en-GB" altLang="de-DE" sz="4800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464" name="Gruppieren 197"/>
          <p:cNvGrpSpPr>
            <a:grpSpLocks/>
          </p:cNvGrpSpPr>
          <p:nvPr/>
        </p:nvGrpSpPr>
        <p:grpSpPr bwMode="auto">
          <a:xfrm>
            <a:off x="25404129" y="48630047"/>
            <a:ext cx="7882409" cy="1215187"/>
            <a:chOff x="34265490" y="24450589"/>
            <a:chExt cx="7784249" cy="1475659"/>
          </a:xfrm>
        </p:grpSpPr>
        <p:pic>
          <p:nvPicPr>
            <p:cNvPr id="15489" name="Grafik 198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5490" y="24450590"/>
              <a:ext cx="1532582" cy="147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0" name="Grafik 199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7070" y="24450589"/>
              <a:ext cx="1534499" cy="147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1" name="Grafik 200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0090" y="24450589"/>
              <a:ext cx="1365756" cy="147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2" name="Grafik 201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4368" y="24450589"/>
              <a:ext cx="1365756" cy="147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3" name="Grafik 202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3046" y="24450589"/>
              <a:ext cx="1536693" cy="147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" name="Eingebuchteter Richtungspfeil 207">
              <a:extLst>
                <a:ext uri="{FF2B5EF4-FFF2-40B4-BE49-F238E27FC236}">
                  <a16:creationId xmlns:a16="http://schemas.microsoft.com/office/drawing/2014/main" id="{043E4EE6-081D-7E46-994C-D76E45D31D84}"/>
                </a:ext>
              </a:extLst>
            </p:cNvPr>
            <p:cNvSpPr/>
            <p:nvPr/>
          </p:nvSpPr>
          <p:spPr>
            <a:xfrm>
              <a:off x="35557817" y="24856507"/>
              <a:ext cx="459381" cy="663822"/>
            </a:xfrm>
            <a:prstGeom prst="chevron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9" name="Eingebuchteter Richtungspfeil 208">
              <a:extLst>
                <a:ext uri="{FF2B5EF4-FFF2-40B4-BE49-F238E27FC236}">
                  <a16:creationId xmlns:a16="http://schemas.microsoft.com/office/drawing/2014/main" id="{7B1E677D-230A-E84A-9BBC-D5202555E0D0}"/>
                </a:ext>
              </a:extLst>
            </p:cNvPr>
            <p:cNvSpPr/>
            <p:nvPr/>
          </p:nvSpPr>
          <p:spPr>
            <a:xfrm>
              <a:off x="38601851" y="24856507"/>
              <a:ext cx="459382" cy="663822"/>
            </a:xfrm>
            <a:prstGeom prst="chevron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0" name="Eingebuchteter Richtungspfeil 209">
              <a:extLst>
                <a:ext uri="{FF2B5EF4-FFF2-40B4-BE49-F238E27FC236}">
                  <a16:creationId xmlns:a16="http://schemas.microsoft.com/office/drawing/2014/main" id="{6CA571FA-DCF7-7D4D-84CD-A90FFD78AD0B}"/>
                </a:ext>
              </a:extLst>
            </p:cNvPr>
            <p:cNvSpPr/>
            <p:nvPr/>
          </p:nvSpPr>
          <p:spPr>
            <a:xfrm>
              <a:off x="37127791" y="24856507"/>
              <a:ext cx="459382" cy="663822"/>
            </a:xfrm>
            <a:prstGeom prst="chevron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2" name="Eingebuchteter Richtungspfeil 211">
              <a:extLst>
                <a:ext uri="{FF2B5EF4-FFF2-40B4-BE49-F238E27FC236}">
                  <a16:creationId xmlns:a16="http://schemas.microsoft.com/office/drawing/2014/main" id="{A4552803-6568-2A43-8F72-D77B1ADBB34F}"/>
                </a:ext>
              </a:extLst>
            </p:cNvPr>
            <p:cNvSpPr/>
            <p:nvPr/>
          </p:nvSpPr>
          <p:spPr>
            <a:xfrm>
              <a:off x="40133124" y="24856507"/>
              <a:ext cx="459382" cy="663822"/>
            </a:xfrm>
            <a:prstGeom prst="chevron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5465" name="Textfeld 7"/>
          <p:cNvSpPr txBox="1">
            <a:spLocks noChangeArrowheads="1"/>
          </p:cNvSpPr>
          <p:nvPr/>
        </p:nvSpPr>
        <p:spPr bwMode="auto">
          <a:xfrm>
            <a:off x="18468688" y="49549218"/>
            <a:ext cx="6171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Forschungs-orientierte klinische Behandlung</a:t>
            </a:r>
          </a:p>
          <a:p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klinisch-orientierte Forschung  </a:t>
            </a:r>
          </a:p>
        </p:txBody>
      </p:sp>
      <p:sp>
        <p:nvSpPr>
          <p:cNvPr id="15466" name="Text Box 1042"/>
          <p:cNvSpPr txBox="1">
            <a:spLocks noChangeArrowheads="1"/>
          </p:cNvSpPr>
          <p:nvPr/>
        </p:nvSpPr>
        <p:spPr bwMode="auto">
          <a:xfrm>
            <a:off x="25316587" y="44870748"/>
            <a:ext cx="8187319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5218113" indent="-1042988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7307263" indent="-1042988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9390063" indent="-1036638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98472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103044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107616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11218863" indent="-1036638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de-DE" altLang="de-DE" sz="28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Innovative klinische Phase I/II-Studien </a:t>
            </a:r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de-DE" altLang="de-DE" sz="28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Molekulare Mechanismen der Therapieresistenz</a:t>
            </a:r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de-DE" altLang="de-DE" sz="28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Innovative präklinische neuroonkologische Modelle</a:t>
            </a:r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de-DE" altLang="de-DE" sz="28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Prädiktive und prognostische Biomarker </a:t>
            </a:r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de-DE" altLang="de-DE" sz="28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Patient-</a:t>
            </a:r>
            <a:r>
              <a:rPr lang="de-DE" altLang="de-DE" sz="28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reported</a:t>
            </a:r>
            <a:r>
              <a:rPr lang="de-DE" altLang="de-DE" sz="28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de-DE" altLang="de-DE" sz="28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outcome</a:t>
            </a:r>
            <a:r>
              <a:rPr lang="de-DE" altLang="de-DE" sz="28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de-DE" altLang="de-DE" sz="28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Neuro-Oncology Tübingen Curriculum</a:t>
            </a:r>
          </a:p>
        </p:txBody>
      </p:sp>
      <p:sp>
        <p:nvSpPr>
          <p:cNvPr id="15467" name="Oval 3"/>
          <p:cNvSpPr>
            <a:spLocks noChangeArrowheads="1"/>
          </p:cNvSpPr>
          <p:nvPr/>
        </p:nvSpPr>
        <p:spPr bwMode="auto">
          <a:xfrm>
            <a:off x="19701778" y="44891484"/>
            <a:ext cx="3565525" cy="43021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173538">
              <a:defRPr sz="2400">
                <a:solidFill>
                  <a:schemeClr val="accent2"/>
                </a:solidFill>
                <a:latin typeface="Arial" charset="0"/>
              </a:defRPr>
            </a:lvl1pPr>
            <a:lvl2pPr defTabSz="4173538">
              <a:defRPr sz="2400">
                <a:solidFill>
                  <a:schemeClr val="accent2"/>
                </a:solidFill>
                <a:latin typeface="Arial" charset="0"/>
              </a:defRPr>
            </a:lvl2pPr>
            <a:lvl3pPr defTabSz="4173538">
              <a:defRPr sz="2400">
                <a:solidFill>
                  <a:schemeClr val="accent2"/>
                </a:solidFill>
                <a:latin typeface="Arial" charset="0"/>
              </a:defRPr>
            </a:lvl3pPr>
            <a:lvl4pPr defTabSz="4173538">
              <a:defRPr sz="2400">
                <a:solidFill>
                  <a:schemeClr val="accent2"/>
                </a:solidFill>
                <a:latin typeface="Arial" charset="0"/>
              </a:defRPr>
            </a:lvl4pPr>
            <a:lvl5pPr defTabSz="4173538">
              <a:defRPr sz="2400">
                <a:solidFill>
                  <a:schemeClr val="accent2"/>
                </a:solidFill>
                <a:latin typeface="Arial" charset="0"/>
              </a:defRPr>
            </a:lvl5pPr>
            <a:lvl6pPr marL="2284413" indent="1588" defTabSz="4173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6pPr>
            <a:lvl7pPr marL="2741613" indent="1588" defTabSz="4173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7pPr>
            <a:lvl8pPr marL="3198813" indent="1588" defTabSz="4173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8pPr>
            <a:lvl9pPr marL="3656013" indent="1588" defTabSz="4173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15468" name="Picture 16"/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716" y="47494984"/>
            <a:ext cx="259397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9" name="Picture 1"/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603" y="46164659"/>
            <a:ext cx="276701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70" name="Grafik 24" descr="day 0_larva 7_green.jpg"/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9052" r="13251" b="37399"/>
          <a:stretch>
            <a:fillRect/>
          </a:stretch>
        </p:blipFill>
        <p:spPr bwMode="auto">
          <a:xfrm>
            <a:off x="21555978" y="48050609"/>
            <a:ext cx="712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71" name="Grafik 23" descr="day 0_larva 7_LN229GFP.jpg"/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9052" r="13251" b="37399"/>
          <a:stretch>
            <a:fillRect/>
          </a:stretch>
        </p:blipFill>
        <p:spPr bwMode="auto">
          <a:xfrm>
            <a:off x="21714728" y="48641159"/>
            <a:ext cx="67151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72" name="Grafik 30" descr="3 dpi_larva 7_green.jpg"/>
          <p:cNvPicPr>
            <a:picLocks noChangeAspect="1"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0051" r="34250" b="16402"/>
          <a:stretch>
            <a:fillRect/>
          </a:stretch>
        </p:blipFill>
        <p:spPr bwMode="auto">
          <a:xfrm>
            <a:off x="22452916" y="48050609"/>
            <a:ext cx="712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73" name="Grafik 31" descr="3 dpi_larva 7_LN229GFP.jpg"/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23750" r="36349" b="17451"/>
          <a:stretch>
            <a:fillRect/>
          </a:stretch>
        </p:blipFill>
        <p:spPr bwMode="auto">
          <a:xfrm>
            <a:off x="22649766" y="48641159"/>
            <a:ext cx="6731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2" name="Oval 241"/>
          <p:cNvGrpSpPr>
            <a:grpSpLocks/>
          </p:cNvGrpSpPr>
          <p:nvPr/>
        </p:nvGrpSpPr>
        <p:grpSpPr bwMode="auto">
          <a:xfrm>
            <a:off x="18234928" y="46637734"/>
            <a:ext cx="2324100" cy="825500"/>
            <a:chOff x="11432" y="29336"/>
            <a:chExt cx="1464" cy="520"/>
          </a:xfrm>
        </p:grpSpPr>
        <p:pic>
          <p:nvPicPr>
            <p:cNvPr id="15474" name="Oval 241"/>
            <p:cNvPicPr>
              <a:picLocks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2" y="29336"/>
              <a:ext cx="1464" cy="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75" name="Text Box 115"/>
            <p:cNvSpPr txBox="1">
              <a:spLocks noChangeArrowheads="1"/>
            </p:cNvSpPr>
            <p:nvPr/>
          </p:nvSpPr>
          <p:spPr bwMode="auto">
            <a:xfrm>
              <a:off x="11650" y="29421"/>
              <a:ext cx="1026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1pPr>
              <a:lvl2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2pPr>
              <a:lvl3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3pPr>
              <a:lvl4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4pPr>
              <a:lvl5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5pPr>
              <a:lvl6pPr marL="22844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6pPr>
              <a:lvl7pPr marL="27416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7pPr>
              <a:lvl8pPr marL="31988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8pPr>
              <a:lvl9pPr marL="36560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800"/>
                <a:t>Klinische Studien</a:t>
              </a:r>
            </a:p>
            <a:p>
              <a:pPr algn="ctr" eaLnBrk="1" hangingPunct="1"/>
              <a:endParaRPr lang="de-DE" altLang="de-DE" sz="3000">
                <a:solidFill>
                  <a:schemeClr val="tx1"/>
                </a:solidFill>
              </a:endParaRPr>
            </a:p>
          </p:txBody>
        </p:sp>
      </p:grpSp>
      <p:grpSp>
        <p:nvGrpSpPr>
          <p:cNvPr id="243" name="Oval 242"/>
          <p:cNvGrpSpPr>
            <a:grpSpLocks/>
          </p:cNvGrpSpPr>
          <p:nvPr/>
        </p:nvGrpSpPr>
        <p:grpSpPr bwMode="auto">
          <a:xfrm>
            <a:off x="20736828" y="44643834"/>
            <a:ext cx="1943100" cy="635000"/>
            <a:chOff x="13008" y="28080"/>
            <a:chExt cx="1224" cy="400"/>
          </a:xfrm>
        </p:grpSpPr>
        <p:pic>
          <p:nvPicPr>
            <p:cNvPr id="15477" name="Oval 242"/>
            <p:cNvPicPr>
              <a:picLocks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" y="28080"/>
              <a:ext cx="1224" cy="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78" name="Text Box 118"/>
            <p:cNvSpPr txBox="1">
              <a:spLocks noChangeArrowheads="1"/>
            </p:cNvSpPr>
            <p:nvPr/>
          </p:nvSpPr>
          <p:spPr bwMode="auto">
            <a:xfrm>
              <a:off x="13190" y="28146"/>
              <a:ext cx="85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1pPr>
              <a:lvl2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2pPr>
              <a:lvl3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3pPr>
              <a:lvl4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4pPr>
              <a:lvl5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5pPr>
              <a:lvl6pPr marL="22844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6pPr>
              <a:lvl7pPr marL="27416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7pPr>
              <a:lvl8pPr marL="31988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8pPr>
              <a:lvl9pPr marL="36560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800"/>
                <a:t>Hypothese</a:t>
              </a:r>
            </a:p>
            <a:p>
              <a:pPr algn="ctr" eaLnBrk="1" hangingPunct="1"/>
              <a:endParaRPr lang="de-DE" altLang="de-DE" sz="3000">
                <a:solidFill>
                  <a:schemeClr val="tx1"/>
                </a:solidFill>
              </a:endParaRPr>
            </a:p>
          </p:txBody>
        </p:sp>
      </p:grpSp>
      <p:grpSp>
        <p:nvGrpSpPr>
          <p:cNvPr id="244" name="Oval 243"/>
          <p:cNvGrpSpPr>
            <a:grpSpLocks/>
          </p:cNvGrpSpPr>
          <p:nvPr/>
        </p:nvGrpSpPr>
        <p:grpSpPr bwMode="auto">
          <a:xfrm>
            <a:off x="21549628" y="45253434"/>
            <a:ext cx="3416300" cy="812800"/>
            <a:chOff x="13520" y="28464"/>
            <a:chExt cx="2152" cy="512"/>
          </a:xfrm>
        </p:grpSpPr>
        <p:pic>
          <p:nvPicPr>
            <p:cNvPr id="15480" name="Oval 243"/>
            <p:cNvPicPr>
              <a:picLocks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0" y="28464"/>
              <a:ext cx="2152" cy="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81" name="Text Box 121"/>
            <p:cNvSpPr txBox="1">
              <a:spLocks noChangeArrowheads="1"/>
            </p:cNvSpPr>
            <p:nvPr/>
          </p:nvSpPr>
          <p:spPr bwMode="auto">
            <a:xfrm>
              <a:off x="13843" y="28541"/>
              <a:ext cx="1506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1pPr>
              <a:lvl2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2pPr>
              <a:lvl3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3pPr>
              <a:lvl4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4pPr>
              <a:lvl5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5pPr>
              <a:lvl6pPr marL="22844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6pPr>
              <a:lvl7pPr marL="27416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7pPr>
              <a:lvl8pPr marL="31988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8pPr>
              <a:lvl9pPr marL="36560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800" dirty="0"/>
                <a:t>Präklinische Modelle/Analyse</a:t>
              </a:r>
            </a:p>
            <a:p>
              <a:pPr algn="ctr" eaLnBrk="1" hangingPunct="1"/>
              <a:endParaRPr lang="de-DE" altLang="de-DE" sz="3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5" name="Oval 244"/>
          <p:cNvGrpSpPr>
            <a:grpSpLocks/>
          </p:cNvGrpSpPr>
          <p:nvPr/>
        </p:nvGrpSpPr>
        <p:grpSpPr bwMode="auto">
          <a:xfrm>
            <a:off x="18095228" y="45101034"/>
            <a:ext cx="3517900" cy="812800"/>
            <a:chOff x="11344" y="28368"/>
            <a:chExt cx="2216" cy="512"/>
          </a:xfrm>
        </p:grpSpPr>
        <p:pic>
          <p:nvPicPr>
            <p:cNvPr id="15483" name="Oval 244"/>
            <p:cNvPicPr>
              <a:picLocks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4" y="28368"/>
              <a:ext cx="2216" cy="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84" name="Text Box 124"/>
            <p:cNvSpPr txBox="1">
              <a:spLocks noChangeArrowheads="1"/>
            </p:cNvSpPr>
            <p:nvPr/>
          </p:nvSpPr>
          <p:spPr bwMode="auto">
            <a:xfrm>
              <a:off x="11673" y="28448"/>
              <a:ext cx="155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1pPr>
              <a:lvl2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2pPr>
              <a:lvl3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3pPr>
              <a:lvl4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4pPr>
              <a:lvl5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5pPr>
              <a:lvl6pPr marL="22844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6pPr>
              <a:lvl7pPr marL="27416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7pPr>
              <a:lvl8pPr marL="31988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8pPr>
              <a:lvl9pPr marL="36560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800" dirty="0"/>
                <a:t>Biomarker, neue Therapie-Ansätze </a:t>
              </a:r>
            </a:p>
            <a:p>
              <a:pPr algn="ctr" eaLnBrk="1" hangingPunct="1"/>
              <a:endParaRPr lang="de-DE" altLang="de-DE" sz="3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7" name="Oval 246"/>
          <p:cNvGrpSpPr>
            <a:grpSpLocks/>
          </p:cNvGrpSpPr>
          <p:nvPr/>
        </p:nvGrpSpPr>
        <p:grpSpPr bwMode="auto">
          <a:xfrm>
            <a:off x="17664173" y="45850334"/>
            <a:ext cx="3505200" cy="825500"/>
            <a:chOff x="11016" y="28840"/>
            <a:chExt cx="2208" cy="520"/>
          </a:xfrm>
        </p:grpSpPr>
        <p:pic>
          <p:nvPicPr>
            <p:cNvPr id="15486" name="Oval 246"/>
            <p:cNvPicPr>
              <a:picLocks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6" y="28840"/>
              <a:ext cx="2208" cy="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87" name="Text Box 127"/>
            <p:cNvSpPr txBox="1">
              <a:spLocks noChangeArrowheads="1"/>
            </p:cNvSpPr>
            <p:nvPr/>
          </p:nvSpPr>
          <p:spPr bwMode="auto">
            <a:xfrm>
              <a:off x="11343" y="28922"/>
              <a:ext cx="155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1pPr>
              <a:lvl2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2pPr>
              <a:lvl3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3pPr>
              <a:lvl4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4pPr>
              <a:lvl5pPr defTabSz="4176713">
                <a:defRPr sz="2400">
                  <a:solidFill>
                    <a:schemeClr val="accent2"/>
                  </a:solidFill>
                  <a:latin typeface="Arial" charset="0"/>
                </a:defRPr>
              </a:lvl5pPr>
              <a:lvl6pPr marL="22844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6pPr>
              <a:lvl7pPr marL="27416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7pPr>
              <a:lvl8pPr marL="31988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8pPr>
              <a:lvl9pPr marL="3656013" indent="1588"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800" dirty="0"/>
                <a:t>Versorgungs-forschung</a:t>
              </a:r>
            </a:p>
            <a:p>
              <a:pPr algn="ctr" eaLnBrk="1" hangingPunct="1"/>
              <a:endParaRPr lang="de-DE" altLang="de-DE" sz="3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3" name="Text Box 1040">
            <a:extLst>
              <a:ext uri="{FF2B5EF4-FFF2-40B4-BE49-F238E27FC236}">
                <a16:creationId xmlns:a16="http://schemas.microsoft.com/office/drawing/2014/main" id="{C4DA749F-E768-413C-8AE3-48678698F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752" y="25743017"/>
            <a:ext cx="63055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Personalisierte Medizin in der Neuroonkologie</a:t>
            </a:r>
          </a:p>
        </p:txBody>
      </p:sp>
      <p:sp>
        <p:nvSpPr>
          <p:cNvPr id="224" name="Text Box 1040">
            <a:extLst>
              <a:ext uri="{FF2B5EF4-FFF2-40B4-BE49-F238E27FC236}">
                <a16:creationId xmlns:a16="http://schemas.microsoft.com/office/drawing/2014/main" id="{D445D9AA-10C0-48A9-9D75-9C71BB91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919" y="27111202"/>
            <a:ext cx="63055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Neurologische Komplikationen von Tumortherapien</a:t>
            </a:r>
          </a:p>
        </p:txBody>
      </p:sp>
      <p:sp>
        <p:nvSpPr>
          <p:cNvPr id="225" name="Text Box 1040">
            <a:extLst>
              <a:ext uri="{FF2B5EF4-FFF2-40B4-BE49-F238E27FC236}">
                <a16:creationId xmlns:a16="http://schemas.microsoft.com/office/drawing/2014/main" id="{240D5FA7-7D45-4C2D-9486-9881C39C8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0808" y="26918005"/>
            <a:ext cx="4495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3538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Medikamentöse Tumortherapie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503F777-3FA4-402B-9418-7A4796D6F052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277" y="8976844"/>
            <a:ext cx="15134571" cy="13385601"/>
          </a:xfrm>
          <a:prstGeom prst="rect">
            <a:avLst/>
          </a:prstGeom>
        </p:spPr>
      </p:pic>
      <p:sp>
        <p:nvSpPr>
          <p:cNvPr id="226" name="Rechteck 225"/>
          <p:cNvSpPr/>
          <p:nvPr/>
        </p:nvSpPr>
        <p:spPr>
          <a:xfrm>
            <a:off x="0" y="2429141"/>
            <a:ext cx="34564638" cy="4447304"/>
          </a:xfrm>
          <a:prstGeom prst="rect">
            <a:avLst/>
          </a:prstGeom>
          <a:solidFill>
            <a:srgbClr val="BAA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159" tIns="100579" rIns="201159" bIns="100579" rtlCol="0" anchor="ctr"/>
          <a:lstStyle/>
          <a:p>
            <a:pPr algn="ctr"/>
            <a:endParaRPr lang="de-DE"/>
          </a:p>
        </p:txBody>
      </p:sp>
      <p:pic>
        <p:nvPicPr>
          <p:cNvPr id="227" name="Grafik 226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3" y="651565"/>
            <a:ext cx="8457181" cy="1294590"/>
          </a:xfrm>
          <a:prstGeom prst="rect">
            <a:avLst/>
          </a:prstGeom>
        </p:spPr>
      </p:pic>
      <p:sp>
        <p:nvSpPr>
          <p:cNvPr id="228" name="Titel 1"/>
          <p:cNvSpPr txBox="1">
            <a:spLocks/>
          </p:cNvSpPr>
          <p:nvPr/>
        </p:nvSpPr>
        <p:spPr>
          <a:xfrm>
            <a:off x="885372" y="2572529"/>
            <a:ext cx="29314985" cy="1981789"/>
          </a:xfrm>
          <a:prstGeom prst="rect">
            <a:avLst/>
          </a:prstGeom>
        </p:spPr>
        <p:txBody>
          <a:bodyPr lIns="201159" tIns="100579" rIns="201159" bIns="100579">
            <a:noAutofit/>
          </a:bodyPr>
          <a:lstStyle>
            <a:lvl1pPr algn="l" defTabSz="1463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9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Neurologische</a:t>
            </a:r>
            <a:r>
              <a:rPr lang="en-US" sz="9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Universitätsklinik</a:t>
            </a:r>
            <a:r>
              <a:rPr lang="en-US" sz="9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Tübingen</a:t>
            </a:r>
            <a:endParaRPr lang="en-US" sz="9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9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Hertie</a:t>
            </a:r>
            <a:r>
              <a:rPr lang="en-US" sz="9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</a:t>
            </a:r>
            <a:r>
              <a:rPr lang="en-US" sz="9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</a:t>
            </a:r>
            <a:r>
              <a:rPr lang="en-US" sz="9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Klinische</a:t>
            </a:r>
            <a:r>
              <a:rPr lang="en-US" sz="9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Hirnforschung</a:t>
            </a:r>
            <a:r>
              <a:rPr lang="en-US" sz="9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(HIH) </a:t>
            </a:r>
          </a:p>
          <a:p>
            <a:pPr>
              <a:defRPr/>
            </a:pPr>
            <a:endParaRPr lang="en-US" sz="9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9" name="Untertitel 2"/>
          <p:cNvSpPr txBox="1">
            <a:spLocks/>
          </p:cNvSpPr>
          <p:nvPr/>
        </p:nvSpPr>
        <p:spPr>
          <a:xfrm>
            <a:off x="776815" y="5320918"/>
            <a:ext cx="20723744" cy="1252065"/>
          </a:xfrm>
          <a:prstGeom prst="rect">
            <a:avLst/>
          </a:prstGeom>
        </p:spPr>
        <p:txBody>
          <a:bodyPr vert="horz" lIns="201159" tIns="100579" rIns="201159" bIns="10057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Kontakt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Prof. Dr. Daniel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Weiß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(daniel.weiss@uni-tuebingen.de)</a:t>
            </a:r>
          </a:p>
        </p:txBody>
      </p:sp>
      <p:sp>
        <p:nvSpPr>
          <p:cNvPr id="230" name="Rechteck 229"/>
          <p:cNvSpPr/>
          <p:nvPr/>
        </p:nvSpPr>
        <p:spPr>
          <a:xfrm>
            <a:off x="0" y="6421046"/>
            <a:ext cx="34564638" cy="453604"/>
          </a:xfrm>
          <a:prstGeom prst="rect">
            <a:avLst/>
          </a:prstGeom>
          <a:solidFill>
            <a:srgbClr val="475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159" tIns="100579" rIns="201159" bIns="100579" rtlCol="0" anchor="ctr"/>
          <a:lstStyle/>
          <a:p>
            <a:pPr algn="ctr"/>
            <a:endParaRPr lang="de-DE"/>
          </a:p>
        </p:txBody>
      </p:sp>
      <p:pic>
        <p:nvPicPr>
          <p:cNvPr id="231" name="Grafik 230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438" y="17317"/>
            <a:ext cx="5756379" cy="234349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>
            <a:off x="1136868" y="7682832"/>
            <a:ext cx="15010986" cy="938719"/>
          </a:xfrm>
          <a:prstGeom prst="rect">
            <a:avLst/>
          </a:prstGeom>
          <a:solidFill>
            <a:srgbClr val="47547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altLang="de-DE" sz="5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Ausbildung Praktisches Jahr (PJ)</a:t>
            </a:r>
          </a:p>
        </p:txBody>
      </p:sp>
      <p:sp>
        <p:nvSpPr>
          <p:cNvPr id="232" name="Rechteck 231"/>
          <p:cNvSpPr/>
          <p:nvPr/>
        </p:nvSpPr>
        <p:spPr bwMode="auto">
          <a:xfrm>
            <a:off x="18327129" y="7682832"/>
            <a:ext cx="15120494" cy="938719"/>
          </a:xfrm>
          <a:prstGeom prst="rect">
            <a:avLst/>
          </a:prstGeom>
          <a:solidFill>
            <a:srgbClr val="47547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altLang="de-DE" sz="5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Fortbildungsprogramm und Konferenzen</a:t>
            </a:r>
          </a:p>
        </p:txBody>
      </p:sp>
      <p:sp>
        <p:nvSpPr>
          <p:cNvPr id="233" name="Rechteck 232"/>
          <p:cNvSpPr/>
          <p:nvPr/>
        </p:nvSpPr>
        <p:spPr bwMode="auto">
          <a:xfrm>
            <a:off x="1038812" y="22850941"/>
            <a:ext cx="32408811" cy="938719"/>
          </a:xfrm>
          <a:prstGeom prst="rect">
            <a:avLst/>
          </a:prstGeom>
          <a:solidFill>
            <a:srgbClr val="47547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altLang="de-DE" sz="5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Klinische Schwerpunkte der verschiedenen Abteilungen</a:t>
            </a:r>
          </a:p>
        </p:txBody>
      </p:sp>
      <p:sp>
        <p:nvSpPr>
          <p:cNvPr id="234" name="Rechteck 233"/>
          <p:cNvSpPr/>
          <p:nvPr/>
        </p:nvSpPr>
        <p:spPr bwMode="auto">
          <a:xfrm>
            <a:off x="1136868" y="35359769"/>
            <a:ext cx="32310755" cy="938719"/>
          </a:xfrm>
          <a:prstGeom prst="rect">
            <a:avLst/>
          </a:prstGeom>
          <a:solidFill>
            <a:srgbClr val="47547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altLang="de-DE" sz="5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Wissenschaftliches Interesse der verschiedenen Abteilungen</a:t>
            </a:r>
          </a:p>
        </p:txBody>
      </p:sp>
      <p:sp>
        <p:nvSpPr>
          <p:cNvPr id="15975" name="Text Box 615">
            <a:extLst>
              <a:ext uri="{FF2B5EF4-FFF2-40B4-BE49-F238E27FC236}">
                <a16:creationId xmlns:a16="http://schemas.microsoft.com/office/drawing/2014/main" id="{ACE30F24-3463-0F4C-ADC8-EF3210CDF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383" y="39564554"/>
            <a:ext cx="5769210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tabLst>
                <a:tab pos="8572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8572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8572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8572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8572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Symbol" panose="05050102010706020507" pitchFamily="18" charset="2"/>
              <a:buChar char="-"/>
              <a:defRPr/>
            </a:pPr>
            <a:r>
              <a:rPr lang="de-DE" sz="3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Pharmakologische Studien</a:t>
            </a:r>
          </a:p>
          <a:p>
            <a:pPr marL="457200" indent="-457200">
              <a:buFont typeface="Symbol" panose="05050102010706020507" pitchFamily="18" charset="2"/>
              <a:buChar char="-"/>
              <a:defRPr/>
            </a:pPr>
            <a:r>
              <a:rPr lang="de-DE" sz="3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Tiefe Hirnstimulation</a:t>
            </a:r>
          </a:p>
          <a:p>
            <a:pPr marL="457200" indent="-457200">
              <a:buFont typeface="Symbol" panose="05050102010706020507" pitchFamily="18" charset="2"/>
              <a:buChar char="-"/>
              <a:defRPr/>
            </a:pPr>
            <a:r>
              <a:rPr lang="de-DE" sz="3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Prächirurg. Epilepsiediagnostik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v7lVbLyEyOWtrt01Emv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v7lVbLyEyOWtrt01Em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v7lVbLyEyOWtrt01Emv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v7lVbLyEyOWtrt01Emv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v7lVbLyEyOWtrt01Em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v7lVbLyEyOWtrt01Emv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tcIzTk7C0ahje3uM_BSu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3fB_dwsESY5eyh_yK7j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v7lVbLyEyOWtrt01Emvw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</Words>
  <Application>Microsoft Office PowerPoint</Application>
  <PresentationFormat>Benutzerdefiniert</PresentationFormat>
  <Paragraphs>84</Paragraphs>
  <Slides>1</Slides>
  <Notes>1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6</vt:i4>
      </vt:variant>
      <vt:variant>
        <vt:lpstr>Folientitel</vt:lpstr>
      </vt:variant>
      <vt:variant>
        <vt:i4>1</vt:i4>
      </vt:variant>
    </vt:vector>
  </HeadingPairs>
  <TitlesOfParts>
    <vt:vector size="12" baseType="lpstr">
      <vt:lpstr>MS PGothic</vt:lpstr>
      <vt:lpstr>Arial</vt:lpstr>
      <vt:lpstr>Calibri</vt:lpstr>
      <vt:lpstr>Symbol</vt:lpstr>
      <vt:lpstr>Standarddesign</vt:lpstr>
      <vt:lpstr>think-cell Slide</vt:lpstr>
      <vt:lpstr>CorelDRAW</vt:lpstr>
      <vt:lpstr>Graph</vt:lpstr>
      <vt:lpstr>CorelPhotoPaint.Image.9</vt:lpstr>
      <vt:lpstr>PHOTO-PAINT</vt:lpstr>
      <vt:lpstr>Image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Carola</dc:creator>
  <cp:lastModifiedBy>Susanne Stimmler</cp:lastModifiedBy>
  <cp:revision>1022</cp:revision>
  <cp:lastPrinted>2021-06-04T06:01:38Z</cp:lastPrinted>
  <dcterms:created xsi:type="dcterms:W3CDTF">2004-06-20T14:06:08Z</dcterms:created>
  <dcterms:modified xsi:type="dcterms:W3CDTF">2021-06-04T06:02:59Z</dcterms:modified>
</cp:coreProperties>
</file>